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98" r:id="rId4"/>
    <p:sldId id="307" r:id="rId5"/>
    <p:sldId id="299" r:id="rId6"/>
    <p:sldId id="308" r:id="rId7"/>
    <p:sldId id="306" r:id="rId8"/>
    <p:sldId id="303" r:id="rId9"/>
    <p:sldId id="310" r:id="rId10"/>
    <p:sldId id="311" r:id="rId11"/>
    <p:sldId id="312" r:id="rId12"/>
    <p:sldId id="313" r:id="rId13"/>
    <p:sldId id="314" r:id="rId14"/>
    <p:sldId id="315" r:id="rId15"/>
    <p:sldId id="294" r:id="rId16"/>
  </p:sldIdLst>
  <p:sldSz cx="12192000" cy="6858000"/>
  <p:notesSz cx="6858000" cy="9144000"/>
  <p:embeddedFontLst>
    <p:embeddedFont>
      <p:font typeface="Microsoft Sans Serif" panose="020B0604020202020204" pitchFamily="34" charset="0"/>
      <p:regular r:id="rId18"/>
    </p:embeddedFont>
    <p:embeddedFont>
      <p:font typeface="Museo Sans Cyrl 500" panose="02000000000000000000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D4"/>
    <a:srgbClr val="3F4354"/>
    <a:srgbClr val="4AD2E4"/>
    <a:srgbClr val="0079B1"/>
    <a:srgbClr val="084F9E"/>
    <a:srgbClr val="F5FFFF"/>
    <a:srgbClr val="FAFAFA"/>
    <a:srgbClr val="93CDDD"/>
    <a:srgbClr val="00BCD4"/>
    <a:srgbClr val="1F9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642" autoAdjust="0"/>
  </p:normalViewPr>
  <p:slideViewPr>
    <p:cSldViewPr>
      <p:cViewPr varScale="1">
        <p:scale>
          <a:sx n="109" d="100"/>
          <a:sy n="109" d="100"/>
        </p:scale>
        <p:origin x="588" y="108"/>
      </p:cViewPr>
      <p:guideLst>
        <p:guide orient="horz" pos="397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6AE97-A71A-4639-8E74-259DFA7CF295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23DF0-626B-4DA8-BB7F-615F307BE1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8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56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661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046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44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24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44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0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95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74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32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9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900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3DF0-626B-4DA8-BB7F-615F307BE10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74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14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47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CF212C-3891-4C53-AD5B-B40E978E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BE5E38-5069-43CA-92B1-3AC66C4E7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20E062-D12C-4238-AE05-E957E176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0E135-563C-46C8-B080-DAAB57F8D1A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69278B-8734-4B53-84DB-102CF38F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9C8E85-CBC0-4B0D-A0F3-B045007F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F5A55-B487-45A2-ABD2-46AC259EF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6489320"/>
            <a:ext cx="12192000" cy="368680"/>
          </a:xfrm>
          <a:prstGeom prst="rect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rot="5400000">
            <a:off x="828321" y="-308788"/>
            <a:ext cx="188639" cy="806217"/>
          </a:xfrm>
          <a:prstGeom prst="rect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1352584" y="353871"/>
            <a:ext cx="432000" cy="432000"/>
          </a:xfrm>
          <a:prstGeom prst="rect">
            <a:avLst/>
          </a:prstGeom>
          <a:noFill/>
          <a:ln w="3175">
            <a:solidFill>
              <a:srgbClr val="00B1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D25BD278-B27D-4599-9E16-13E3134E1CEE}" type="slidenum">
              <a:rPr lang="en-US" sz="1200" smtClean="0">
                <a:solidFill>
                  <a:srgbClr val="00B1D4"/>
                </a:solidFill>
                <a:latin typeface="+mj-lt"/>
                <a:ea typeface="Microsoft Sans Serif" pitchFamily="34" charset="0"/>
                <a:cs typeface="Microsoft Sans Serif" pitchFamily="34" charset="0"/>
              </a:rPr>
              <a:t>‹#›</a:t>
            </a:fld>
            <a:endParaRPr lang="ru-RU" sz="1200" dirty="0">
              <a:solidFill>
                <a:srgbClr val="00B1D4"/>
              </a:solidFill>
              <a:latin typeface="+mj-lt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357" y="6505600"/>
            <a:ext cx="1746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  <a:ea typeface="Microsoft Sans Serif" pitchFamily="34" charset="0"/>
                <a:cs typeface="Microsoft Sans Serif" pitchFamily="34" charset="0"/>
              </a:rPr>
              <a:t>www.thesis-ecm.com</a:t>
            </a:r>
            <a:endParaRPr lang="ru-RU" sz="1400" dirty="0">
              <a:solidFill>
                <a:schemeClr val="bg1"/>
              </a:solidFill>
              <a:latin typeface="+mj-lt"/>
              <a:ea typeface="Microsoft Sans Serif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8" y="764705"/>
            <a:ext cx="2623281" cy="3799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2" y="1340768"/>
            <a:ext cx="1800200" cy="504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205" y="1376997"/>
            <a:ext cx="105914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  <a:ea typeface="Microsoft Sans Serif" pitchFamily="34" charset="0"/>
                <a:cs typeface="Microsoft Sans Serif" pitchFamily="34" charset="0"/>
              </a:rPr>
              <a:t>by</a:t>
            </a:r>
            <a:endParaRPr lang="ru-RU" sz="2000" dirty="0">
              <a:solidFill>
                <a:schemeClr val="bg1"/>
              </a:solidFill>
              <a:latin typeface="+mj-lt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7D4024-33AD-43DA-B321-1B8636D3AC54}"/>
              </a:ext>
            </a:extLst>
          </p:cNvPr>
          <p:cNvSpPr txBox="1"/>
          <p:nvPr/>
        </p:nvSpPr>
        <p:spPr>
          <a:xfrm>
            <a:off x="414701" y="4498087"/>
            <a:ext cx="517724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j-lt"/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4800" b="1" dirty="0">
              <a:solidFill>
                <a:schemeClr val="bg1"/>
              </a:solidFill>
              <a:latin typeface="+mj-lt"/>
              <a:ea typeface="Microsoft Sans Serif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47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856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en-GB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CASE STUDY: ALLIANCE OIL COMPANY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Varied customers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Broad solutions </a:t>
            </a:r>
          </a:p>
        </p:txBody>
      </p:sp>
      <p:sp>
        <p:nvSpPr>
          <p:cNvPr id="41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126876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Situation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551384" y="1912374"/>
            <a:ext cx="10657184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Six disparate data warehouses </a:t>
            </a:r>
            <a:r>
              <a:rPr lang="en-GB" dirty="0">
                <a:solidFill>
                  <a:srgbClr val="3F4354"/>
                </a:solidFill>
              </a:rPr>
              <a:t>across multiple locations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Geographically sparse spanning </a:t>
            </a:r>
            <a:r>
              <a:rPr lang="en-GB" dirty="0">
                <a:solidFill>
                  <a:srgbClr val="00B1D4"/>
                </a:solidFill>
              </a:rPr>
              <a:t>eight time zones</a:t>
            </a:r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288648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Solutions &amp; outcomes </a:t>
            </a:r>
          </a:p>
        </p:txBody>
      </p:sp>
      <p:sp>
        <p:nvSpPr>
          <p:cNvPr id="44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518632" y="3501008"/>
            <a:ext cx="6009416" cy="2923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Easily accessible </a:t>
            </a:r>
            <a:r>
              <a:rPr lang="en-GB" dirty="0">
                <a:solidFill>
                  <a:srgbClr val="00B1D4"/>
                </a:solidFill>
              </a:rPr>
              <a:t>central repository of information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Centrally managed </a:t>
            </a:r>
            <a:r>
              <a:rPr lang="en-GB" dirty="0">
                <a:solidFill>
                  <a:srgbClr val="3F4354"/>
                </a:solidFill>
              </a:rPr>
              <a:t>business processes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Accuracy of financial planning</a:t>
            </a:r>
            <a:r>
              <a:rPr lang="en-GB" dirty="0"/>
              <a:t> </a:t>
            </a:r>
            <a:r>
              <a:rPr lang="en-GB" dirty="0">
                <a:solidFill>
                  <a:srgbClr val="00B1D4"/>
                </a:solidFill>
              </a:rPr>
              <a:t>increased to 97%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400% increase </a:t>
            </a:r>
            <a:r>
              <a:rPr lang="en-GB" dirty="0">
                <a:solidFill>
                  <a:srgbClr val="3F4354"/>
                </a:solidFill>
              </a:rPr>
              <a:t>in financial planning efficiency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Time taken to reconcile payment registers </a:t>
            </a:r>
            <a:r>
              <a:rPr lang="en-GB" dirty="0">
                <a:solidFill>
                  <a:srgbClr val="00B1D4"/>
                </a:solidFill>
              </a:rPr>
              <a:t>reduced by 33%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Organisation has </a:t>
            </a:r>
            <a:r>
              <a:rPr lang="en-GB" dirty="0">
                <a:solidFill>
                  <a:srgbClr val="00B1D4"/>
                </a:solidFill>
              </a:rPr>
              <a:t>saved the equivalent of over £2 million per annum 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A319FAB-EB49-4DB7-8B35-77E55FF2DC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0" y="0"/>
            <a:ext cx="5015880" cy="64960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AF91A13-29FE-4B3B-9336-642C3D6B3BB7}"/>
              </a:ext>
            </a:extLst>
          </p:cNvPr>
          <p:cNvSpPr/>
          <p:nvPr/>
        </p:nvSpPr>
        <p:spPr>
          <a:xfrm>
            <a:off x="9480376" y="5229226"/>
            <a:ext cx="2711624" cy="9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E2FBF2-CE30-4540-BC94-B42E1D770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18" y="5500913"/>
            <a:ext cx="2089541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856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en-GB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CASE STUDY: TAB BANK 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Varied customers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Broad solutions </a:t>
            </a:r>
          </a:p>
        </p:txBody>
      </p:sp>
      <p:sp>
        <p:nvSpPr>
          <p:cNvPr id="41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138133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Situation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551384" y="2024952"/>
            <a:ext cx="10657184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Disparate file systems </a:t>
            </a:r>
            <a:r>
              <a:rPr lang="en-GB" dirty="0">
                <a:solidFill>
                  <a:srgbClr val="3F4354"/>
                </a:solidFill>
              </a:rPr>
              <a:t>in place across </a:t>
            </a:r>
            <a:r>
              <a:rPr lang="en-GB" dirty="0">
                <a:solidFill>
                  <a:srgbClr val="00B1D4"/>
                </a:solidFill>
              </a:rPr>
              <a:t>multiple locations </a:t>
            </a:r>
            <a:endParaRPr lang="en-GB" dirty="0">
              <a:solidFill>
                <a:srgbClr val="3F4354"/>
              </a:solidFill>
            </a:endParaRP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Paper-based</a:t>
            </a:r>
            <a:r>
              <a:rPr lang="en-GB" dirty="0"/>
              <a:t> </a:t>
            </a:r>
            <a:r>
              <a:rPr lang="en-GB" dirty="0">
                <a:solidFill>
                  <a:srgbClr val="00B1D4"/>
                </a:solidFill>
              </a:rPr>
              <a:t>manual processes </a:t>
            </a:r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3063565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Solutions &amp; outcomes </a:t>
            </a:r>
          </a:p>
        </p:txBody>
      </p:sp>
      <p:sp>
        <p:nvSpPr>
          <p:cNvPr id="44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518631" y="3678085"/>
            <a:ext cx="6314715" cy="211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Easily accessible </a:t>
            </a:r>
            <a:r>
              <a:rPr lang="en-GB" dirty="0">
                <a:solidFill>
                  <a:srgbClr val="00B1D4"/>
                </a:solidFill>
              </a:rPr>
              <a:t>central repository of information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Automated workflows to manage dispute tracking </a:t>
            </a:r>
            <a:endParaRPr lang="en-GB" dirty="0"/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“The biggest benefit has been in reducing touch points where there is potential for human error”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Tracking tasks and follow-ups </a:t>
            </a:r>
            <a:r>
              <a:rPr lang="en-GB" dirty="0">
                <a:solidFill>
                  <a:srgbClr val="00B1D4"/>
                </a:solidFill>
              </a:rPr>
              <a:t>saving 12 hours per week in admin time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D9034C-11CB-4201-BC24-D87972EFED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0" y="0"/>
            <a:ext cx="5015880" cy="64960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4372C5-5C89-4BB1-B87E-676E005FD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1" y="0"/>
            <a:ext cx="5015880" cy="64960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D31DB29-0CE2-40F8-BA47-95DED5B4FEC8}"/>
              </a:ext>
            </a:extLst>
          </p:cNvPr>
          <p:cNvSpPr/>
          <p:nvPr/>
        </p:nvSpPr>
        <p:spPr>
          <a:xfrm>
            <a:off x="9480376" y="5229226"/>
            <a:ext cx="2711624" cy="9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xmlns="" id="{8F55B1BC-642B-499E-958A-7F01AECD19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5461715"/>
            <a:ext cx="2184905" cy="5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856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en-GB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CASE STUDY: RUSSIAN PLATINUM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Varied customers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Broad solutions </a:t>
            </a:r>
          </a:p>
        </p:txBody>
      </p:sp>
      <p:sp>
        <p:nvSpPr>
          <p:cNvPr id="41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113239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Situation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551384" y="1776012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Offices spread across locations </a:t>
            </a:r>
            <a:r>
              <a:rPr lang="en-GB" dirty="0">
                <a:solidFill>
                  <a:srgbClr val="3F4354"/>
                </a:solidFill>
              </a:rPr>
              <a:t>with up to seven hours time difference creating a</a:t>
            </a:r>
            <a:r>
              <a:rPr lang="en-GB" dirty="0"/>
              <a:t> </a:t>
            </a:r>
            <a:r>
              <a:rPr lang="en-GB" dirty="0">
                <a:solidFill>
                  <a:srgbClr val="00B1D4"/>
                </a:solidFill>
              </a:rPr>
              <a:t>lag in collaboration between different departments </a:t>
            </a:r>
            <a:endParaRPr lang="en-GB" dirty="0">
              <a:solidFill>
                <a:srgbClr val="3F4354"/>
              </a:solidFill>
            </a:endParaRPr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2924944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Solutions &amp; outcomes </a:t>
            </a:r>
          </a:p>
        </p:txBody>
      </p:sp>
      <p:sp>
        <p:nvSpPr>
          <p:cNvPr id="44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479376" y="3536560"/>
            <a:ext cx="6264696" cy="273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Implemented an end-to-end process in which</a:t>
            </a:r>
            <a:r>
              <a:rPr lang="en-GB" dirty="0"/>
              <a:t> </a:t>
            </a:r>
            <a:r>
              <a:rPr lang="en-GB" dirty="0">
                <a:solidFill>
                  <a:srgbClr val="00B1D4"/>
                </a:solidFill>
              </a:rPr>
              <a:t>documents could be tracked easily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across multiple offices and geographical locations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Central document repository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with different access rights for different users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Transparency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across the business increased significantly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50% reduction in time taken to reconcile contracts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between parent company and subsidiaries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427E62-37DE-47B8-B52D-55E530511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0" y="0"/>
            <a:ext cx="5015880" cy="649168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AA2DB9F-56B8-4CD9-864D-7BC1D830BD9B}"/>
              </a:ext>
            </a:extLst>
          </p:cNvPr>
          <p:cNvSpPr/>
          <p:nvPr/>
        </p:nvSpPr>
        <p:spPr>
          <a:xfrm>
            <a:off x="9480376" y="5229226"/>
            <a:ext cx="2711624" cy="9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8F33DF-9149-4336-8D4F-7A2A907FA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50" y="5312801"/>
            <a:ext cx="2601650" cy="7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856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en-GB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CASE STUDY: ROSGEO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Varied customers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Broad solutions </a:t>
            </a:r>
          </a:p>
        </p:txBody>
      </p:sp>
      <p:sp>
        <p:nvSpPr>
          <p:cNvPr id="41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113239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Situation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551384" y="1776012"/>
            <a:ext cx="6264696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Geographically sparse </a:t>
            </a:r>
            <a:r>
              <a:rPr lang="en-GB" dirty="0">
                <a:solidFill>
                  <a:srgbClr val="3F4354"/>
                </a:solidFill>
              </a:rPr>
              <a:t>spanning seven time zones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Lag in correspondence; </a:t>
            </a:r>
            <a:r>
              <a:rPr lang="en-GB" dirty="0">
                <a:solidFill>
                  <a:srgbClr val="00B1D4"/>
                </a:solidFill>
              </a:rPr>
              <a:t>difficulty sharing documents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easily across</a:t>
            </a:r>
            <a:r>
              <a:rPr lang="en-GB" dirty="0"/>
              <a:t> </a:t>
            </a:r>
            <a:r>
              <a:rPr lang="en-GB" dirty="0">
                <a:solidFill>
                  <a:srgbClr val="00B1D4"/>
                </a:solidFill>
              </a:rPr>
              <a:t>multiple locations </a:t>
            </a:r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323513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Solutions &amp; outcomes </a:t>
            </a:r>
          </a:p>
        </p:txBody>
      </p:sp>
      <p:sp>
        <p:nvSpPr>
          <p:cNvPr id="44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479376" y="3931188"/>
            <a:ext cx="6120680" cy="199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Automated reports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saving admin time and manual effort 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Increased visibility</a:t>
            </a:r>
            <a:r>
              <a:rPr lang="en-GB" dirty="0"/>
              <a:t> </a:t>
            </a:r>
            <a:r>
              <a:rPr lang="en-GB" dirty="0">
                <a:solidFill>
                  <a:srgbClr val="00B1D4"/>
                </a:solidFill>
              </a:rPr>
              <a:t>of critical documents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across the organisation 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Easy adoption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throughout the organisation with </a:t>
            </a:r>
            <a:r>
              <a:rPr lang="en-GB" dirty="0">
                <a:solidFill>
                  <a:srgbClr val="00B1D4"/>
                </a:solidFill>
              </a:rPr>
              <a:t>800 tasks and 1700 documents registered in one month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13DC86-4E6A-497D-A6F8-B325B5849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0" y="0"/>
            <a:ext cx="5015880" cy="648755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FDABCAD-76C2-4B03-B118-3649E8E3FB78}"/>
              </a:ext>
            </a:extLst>
          </p:cNvPr>
          <p:cNvSpPr/>
          <p:nvPr/>
        </p:nvSpPr>
        <p:spPr>
          <a:xfrm>
            <a:off x="9480376" y="5229226"/>
            <a:ext cx="2711624" cy="9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16">
            <a:extLst>
              <a:ext uri="{FF2B5EF4-FFF2-40B4-BE49-F238E27FC236}">
                <a16:creationId xmlns:a16="http://schemas.microsoft.com/office/drawing/2014/main" xmlns="" id="{E7DD5EF4-FF3A-48A6-A14F-A06472F90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78" y="5436534"/>
            <a:ext cx="2187140" cy="5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856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en-GB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CASE STUDY: INGOSSTRAKH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i="1" dirty="0">
              <a:solidFill>
                <a:srgbClr val="FF0000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1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82648" y="1389105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Situation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479376" y="2059284"/>
            <a:ext cx="67140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Offices spread across locations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with up to seven hours time difference creating a lag </a:t>
            </a:r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296590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Solutions &amp; outcomes </a:t>
            </a:r>
          </a:p>
        </p:txBody>
      </p:sp>
      <p:sp>
        <p:nvSpPr>
          <p:cNvPr id="44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479376" y="3621852"/>
            <a:ext cx="6336704" cy="261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3F4354"/>
                </a:solidFill>
              </a:rPr>
              <a:t>Ingosstrakh</a:t>
            </a:r>
            <a:r>
              <a:rPr lang="en-GB" dirty="0">
                <a:solidFill>
                  <a:srgbClr val="3F4354"/>
                </a:solidFill>
              </a:rPr>
              <a:t> needed a solution which could</a:t>
            </a:r>
            <a:r>
              <a:rPr lang="en-GB" dirty="0"/>
              <a:t> </a:t>
            </a:r>
            <a:r>
              <a:rPr lang="en-GB" dirty="0">
                <a:solidFill>
                  <a:srgbClr val="00B1D4"/>
                </a:solidFill>
              </a:rPr>
              <a:t>process up to 1500 documents a day </a:t>
            </a:r>
            <a:r>
              <a:rPr lang="en-GB" dirty="0">
                <a:solidFill>
                  <a:srgbClr val="3F4354"/>
                </a:solidFill>
              </a:rPr>
              <a:t>and</a:t>
            </a:r>
            <a:r>
              <a:rPr lang="en-GB" dirty="0">
                <a:solidFill>
                  <a:srgbClr val="00B1D4"/>
                </a:solidFill>
              </a:rPr>
              <a:t> automate repetitive tasks </a:t>
            </a:r>
            <a:r>
              <a:rPr lang="en-GB" dirty="0">
                <a:solidFill>
                  <a:srgbClr val="3F4354"/>
                </a:solidFill>
              </a:rPr>
              <a:t>for 6000 employees  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Implemented specific workflows </a:t>
            </a:r>
            <a:r>
              <a:rPr lang="en-GB" dirty="0">
                <a:solidFill>
                  <a:srgbClr val="3F4354"/>
                </a:solidFill>
              </a:rPr>
              <a:t>to track all legal documents coming into the organisation 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Time taken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to share information and collaborate across the business </a:t>
            </a:r>
            <a:r>
              <a:rPr lang="en-GB" dirty="0">
                <a:solidFill>
                  <a:srgbClr val="00B1D4"/>
                </a:solidFill>
              </a:rPr>
              <a:t>significantly reduced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26CE846-FDFA-4CC4-A43D-8262195096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18" y="0"/>
            <a:ext cx="5015881" cy="648755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D70385E-3060-49FE-A8C9-A8F5779739BD}"/>
              </a:ext>
            </a:extLst>
          </p:cNvPr>
          <p:cNvSpPr/>
          <p:nvPr/>
        </p:nvSpPr>
        <p:spPr>
          <a:xfrm>
            <a:off x="9480376" y="5229226"/>
            <a:ext cx="2711624" cy="9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7">
            <a:extLst>
              <a:ext uri="{FF2B5EF4-FFF2-40B4-BE49-F238E27FC236}">
                <a16:creationId xmlns:a16="http://schemas.microsoft.com/office/drawing/2014/main" xmlns="" id="{2ECC8371-E51A-4ED8-B2E8-5102F9A786D3}"/>
              </a:ext>
            </a:extLst>
          </p:cNvPr>
          <p:cNvGrpSpPr/>
          <p:nvPr/>
        </p:nvGrpSpPr>
        <p:grpSpPr>
          <a:xfrm>
            <a:off x="10056440" y="5343529"/>
            <a:ext cx="2051106" cy="804996"/>
            <a:chOff x="1415480" y="4376993"/>
            <a:chExt cx="2627192" cy="812776"/>
          </a:xfrm>
        </p:grpSpPr>
        <p:pic>
          <p:nvPicPr>
            <p:cNvPr id="12" name="Picture 20">
              <a:extLst>
                <a:ext uri="{FF2B5EF4-FFF2-40B4-BE49-F238E27FC236}">
                  <a16:creationId xmlns:a16="http://schemas.microsoft.com/office/drawing/2014/main" xmlns="" id="{2B218DC2-BB98-417F-B0B2-A3149C93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480" y="4376993"/>
              <a:ext cx="2038604" cy="6806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941DBE1-996F-4113-83C1-D0C82FC9521F}"/>
                </a:ext>
              </a:extLst>
            </p:cNvPr>
            <p:cNvSpPr txBox="1"/>
            <p:nvPr/>
          </p:nvSpPr>
          <p:spPr>
            <a:xfrm>
              <a:off x="2527025" y="4941168"/>
              <a:ext cx="1515647" cy="24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084F9E"/>
                  </a:solidFill>
                  <a:latin typeface="Museo Sans Cyrl 500" panose="02000000000000000000" pitchFamily="2" charset="-52"/>
                </a:rPr>
                <a:t>Insurance</a:t>
              </a:r>
              <a:r>
                <a:rPr lang="en-GB" sz="900" dirty="0">
                  <a:solidFill>
                    <a:srgbClr val="084F9E"/>
                  </a:solidFill>
                  <a:latin typeface="Museo Sans Cyrl 500" panose="02000000000000000000" pitchFamily="2" charset="-52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8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646" y="533871"/>
            <a:ext cx="7331207" cy="59271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5400000">
            <a:off x="895904" y="-308788"/>
            <a:ext cx="188639" cy="806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824200" y="-308788"/>
            <a:ext cx="188639" cy="806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216" y="303040"/>
            <a:ext cx="22263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chemeClr val="bg1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a typeface="Microsoft Sans Serif" pitchFamily="34" charset="0"/>
                <a:cs typeface="Microsoft Sans Serif" pitchFamily="34" charset="0"/>
              </a:rPr>
              <a:t>Contact</a:t>
            </a:r>
            <a:endParaRPr lang="ru-RU" sz="2800" dirty="0">
              <a:solidFill>
                <a:schemeClr val="bg1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9318" y="2935025"/>
            <a:ext cx="820891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Sid Shepherd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Business Development Manager 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THESIS UK &amp; Ireland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T: +44 (0)2039 928 357 </a:t>
            </a:r>
          </a:p>
          <a:p>
            <a:r>
              <a:rPr lang="en-GB" sz="2400" dirty="0">
                <a:solidFill>
                  <a:schemeClr val="bg1"/>
                </a:solidFill>
              </a:rPr>
              <a:t>E: sid@haulmont.com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Haulmont Technology</a:t>
            </a:r>
          </a:p>
          <a:p>
            <a:r>
              <a:rPr lang="en-GB" sz="1600" dirty="0">
                <a:solidFill>
                  <a:schemeClr val="bg1"/>
                </a:solidFill>
              </a:rPr>
              <a:t>286 Euston Road, LONDON, NW1 3DP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ea typeface="Microsoft Sans Serif" pitchFamily="34" charset="0"/>
                <a:cs typeface="Microsoft Sans Serif" pitchFamily="34" charset="0"/>
              </a:rPr>
              <a:t>www.thesis-ecm.com</a:t>
            </a:r>
            <a:endParaRPr lang="ru-RU" sz="1600" dirty="0">
              <a:solidFill>
                <a:schemeClr val="bg1"/>
              </a:solidFill>
              <a:ea typeface="Microsoft Sans Serif" pitchFamily="34" charset="0"/>
              <a:cs typeface="Microsoft Sans Serif" pitchFamily="34" charset="0"/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xmlns="" id="{D469F437-B1C8-40AC-AB41-F9CEA26B7658}"/>
              </a:ext>
            </a:extLst>
          </p:cNvPr>
          <p:cNvSpPr/>
          <p:nvPr/>
        </p:nvSpPr>
        <p:spPr>
          <a:xfrm>
            <a:off x="5203376" y="2943719"/>
            <a:ext cx="820891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Nick Fernandes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Business Development Manager 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THESIS UK &amp; Ireland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T: +44 (0)2039 928 358</a:t>
            </a:r>
          </a:p>
          <a:p>
            <a:r>
              <a:rPr lang="en-GB" sz="2400" dirty="0">
                <a:solidFill>
                  <a:schemeClr val="bg1"/>
                </a:solidFill>
              </a:rPr>
              <a:t>E: nick@haulmont.com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Haulmont Technology</a:t>
            </a:r>
          </a:p>
          <a:p>
            <a:r>
              <a:rPr lang="en-GB" sz="1600" dirty="0">
                <a:solidFill>
                  <a:schemeClr val="bg1"/>
                </a:solidFill>
              </a:rPr>
              <a:t>286 Euston Road, LONDON, NW1 3DP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ea typeface="Microsoft Sans Serif" pitchFamily="34" charset="0"/>
                <a:cs typeface="Microsoft Sans Serif" pitchFamily="34" charset="0"/>
              </a:rPr>
              <a:t>www.thesis-ecm.com</a:t>
            </a:r>
            <a:endParaRPr lang="ru-RU" sz="1600" dirty="0">
              <a:solidFill>
                <a:schemeClr val="bg1"/>
              </a:solidFill>
              <a:ea typeface="Microsoft Sans Serif" pitchFamily="34" charset="0"/>
              <a:cs typeface="Microsoft Sans Serif" pitchFamily="34" charset="0"/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7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46322A9-B91A-4B38-9962-19CC9795A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6" y="5599784"/>
            <a:ext cx="256054" cy="256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F9E9423-B680-4FE5-8397-B79ABA539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58" y="5635262"/>
            <a:ext cx="201185" cy="23166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9076A3D5-9A5B-4815-8928-45DE66A8A728}"/>
              </a:ext>
            </a:extLst>
          </p:cNvPr>
          <p:cNvGrpSpPr/>
          <p:nvPr/>
        </p:nvGrpSpPr>
        <p:grpSpPr>
          <a:xfrm>
            <a:off x="5951984" y="896336"/>
            <a:ext cx="5537867" cy="3561424"/>
            <a:chOff x="726096" y="1178177"/>
            <a:chExt cx="5537867" cy="356142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B0F5DC4-B1AE-4E33-A337-6F85F4E81D3A}"/>
                </a:ext>
              </a:extLst>
            </p:cNvPr>
            <p:cNvSpPr txBox="1"/>
            <p:nvPr/>
          </p:nvSpPr>
          <p:spPr>
            <a:xfrm>
              <a:off x="3309308" y="3746765"/>
              <a:ext cx="2954655" cy="99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rgbClr val="3F4354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Rapid Application Development framework for enterprise software development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28065C3-E28C-4E54-8BF6-E8DD14A29F25}"/>
                </a:ext>
              </a:extLst>
            </p:cNvPr>
            <p:cNvSpPr txBox="1"/>
            <p:nvPr/>
          </p:nvSpPr>
          <p:spPr>
            <a:xfrm>
              <a:off x="3309308" y="2776134"/>
              <a:ext cx="295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rgbClr val="3F4354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Automated taxi dispatch solution </a:t>
              </a:r>
            </a:p>
          </p:txBody>
        </p:sp>
        <p:pic>
          <p:nvPicPr>
            <p:cNvPr id="38" name="Рисунок 2">
              <a:extLst>
                <a:ext uri="{FF2B5EF4-FFF2-40B4-BE49-F238E27FC236}">
                  <a16:creationId xmlns:a16="http://schemas.microsoft.com/office/drawing/2014/main" xmlns="" id="{F9A99F87-EDDC-4982-8FD6-0653A32B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96" y="4042222"/>
              <a:ext cx="2232248" cy="388700"/>
            </a:xfrm>
            <a:prstGeom prst="rect">
              <a:avLst/>
            </a:prstGeom>
          </p:spPr>
        </p:pic>
        <p:pic>
          <p:nvPicPr>
            <p:cNvPr id="39" name="Рисунок 4">
              <a:extLst>
                <a:ext uri="{FF2B5EF4-FFF2-40B4-BE49-F238E27FC236}">
                  <a16:creationId xmlns:a16="http://schemas.microsoft.com/office/drawing/2014/main" xmlns="" id="{B4156483-60DB-4CC5-8514-C004BEF3D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96" y="2635957"/>
              <a:ext cx="2091109" cy="79864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27CF90B4-A19C-4B2C-917E-F58DB9869E16}"/>
                </a:ext>
              </a:extLst>
            </p:cNvPr>
            <p:cNvSpPr txBox="1"/>
            <p:nvPr/>
          </p:nvSpPr>
          <p:spPr>
            <a:xfrm>
              <a:off x="3312035" y="1178177"/>
              <a:ext cx="2832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rgbClr val="3F4354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Intelligent process automation and document management platform</a:t>
              </a:r>
              <a:endParaRPr lang="ru-RU" sz="1600" dirty="0">
                <a:solidFill>
                  <a:srgbClr val="3F435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1" name="Picture 2" descr="https://www.thesis-ecm.com/sites/all/themes/tezis_adaptive/images/THESIS.png">
              <a:extLst>
                <a:ext uri="{FF2B5EF4-FFF2-40B4-BE49-F238E27FC236}">
                  <a16:creationId xmlns:a16="http://schemas.microsoft.com/office/drawing/2014/main" xmlns="" id="{C933D007-7D9B-4FA9-A3AF-12C98A3BC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9" y="1438218"/>
              <a:ext cx="2188268" cy="493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F0A8B4F6-7BBF-40BD-B1A8-E7DD1F894062}"/>
              </a:ext>
            </a:extLst>
          </p:cNvPr>
          <p:cNvSpPr/>
          <p:nvPr/>
        </p:nvSpPr>
        <p:spPr>
          <a:xfrm>
            <a:off x="767408" y="5324606"/>
            <a:ext cx="4209873" cy="6489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00B1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4B8037A-D4A2-408A-A709-793D38CF8CB4}"/>
              </a:ext>
            </a:extLst>
          </p:cNvPr>
          <p:cNvSpPr txBox="1"/>
          <p:nvPr/>
        </p:nvSpPr>
        <p:spPr>
          <a:xfrm>
            <a:off x="808774" y="5415269"/>
            <a:ext cx="4209873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400" b="1" dirty="0">
                <a:solidFill>
                  <a:srgbClr val="4C4C4C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International</a:t>
            </a:r>
            <a:r>
              <a:rPr lang="en-US" sz="2400" b="1" dirty="0">
                <a:solidFill>
                  <a:srgbClr val="4C4C4C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400" b="1" dirty="0">
                <a:solidFill>
                  <a:srgbClr val="00B1D4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implementations</a:t>
            </a:r>
            <a:endParaRPr lang="ru-RU" sz="2400" b="1" dirty="0">
              <a:solidFill>
                <a:srgbClr val="00B1D4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29245469-193A-4BBA-9168-03AF830BBA30}"/>
              </a:ext>
            </a:extLst>
          </p:cNvPr>
          <p:cNvSpPr/>
          <p:nvPr/>
        </p:nvSpPr>
        <p:spPr>
          <a:xfrm>
            <a:off x="2555861" y="236963"/>
            <a:ext cx="4185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US" sz="2800" b="1" dirty="0">
                <a:solidFill>
                  <a:srgbClr val="3F4354"/>
                </a:solidFill>
                <a:ea typeface="Microsoft Sans Serif" pitchFamily="34" charset="0"/>
                <a:cs typeface="Microsoft Sans Serif" pitchFamily="34" charset="0"/>
              </a:rPr>
              <a:t>HAULMONT TECHNOLOGY </a:t>
            </a:r>
            <a:endParaRPr lang="ru-RU" sz="2800" b="1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1B1C9129-3377-43CA-A498-09E171999B79}"/>
              </a:ext>
            </a:extLst>
          </p:cNvPr>
          <p:cNvGrpSpPr/>
          <p:nvPr/>
        </p:nvGrpSpPr>
        <p:grpSpPr>
          <a:xfrm>
            <a:off x="5426667" y="4773048"/>
            <a:ext cx="1262982" cy="1348753"/>
            <a:chOff x="5464509" y="4460919"/>
            <a:chExt cx="1262982" cy="13487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6DB00A0-4B6B-4AF0-8C74-8E7CD90AB5F1}"/>
                </a:ext>
              </a:extLst>
            </p:cNvPr>
            <p:cNvSpPr txBox="1"/>
            <p:nvPr/>
          </p:nvSpPr>
          <p:spPr>
            <a:xfrm>
              <a:off x="5720002" y="4460919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>
                  <a:solidFill>
                    <a:srgbClr val="00B1D4"/>
                  </a:solidFill>
                </a:rPr>
                <a:t>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55F0CF0-0535-4896-A31E-BD17AD163D63}"/>
                </a:ext>
              </a:extLst>
            </p:cNvPr>
            <p:cNvSpPr txBox="1"/>
            <p:nvPr/>
          </p:nvSpPr>
          <p:spPr>
            <a:xfrm>
              <a:off x="5464509" y="5332618"/>
              <a:ext cx="126298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3F4354"/>
                  </a:solidFill>
                </a:rPr>
                <a:t>offices</a:t>
              </a:r>
              <a:endParaRPr lang="ru-RU" sz="2500" b="1" dirty="0">
                <a:solidFill>
                  <a:srgbClr val="3F4354"/>
                </a:solidFill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AE05AD89-4CED-4C68-9750-2AC9AE80BB43}"/>
              </a:ext>
            </a:extLst>
          </p:cNvPr>
          <p:cNvGrpSpPr/>
          <p:nvPr/>
        </p:nvGrpSpPr>
        <p:grpSpPr>
          <a:xfrm>
            <a:off x="6634946" y="4825657"/>
            <a:ext cx="2304452" cy="1311644"/>
            <a:chOff x="5464509" y="4498028"/>
            <a:chExt cx="2304452" cy="13116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7B0308A-BE6C-409E-88AD-20080DF2866E}"/>
                </a:ext>
              </a:extLst>
            </p:cNvPr>
            <p:cNvSpPr txBox="1"/>
            <p:nvPr/>
          </p:nvSpPr>
          <p:spPr>
            <a:xfrm>
              <a:off x="5720002" y="4498028"/>
              <a:ext cx="204895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00B1D4"/>
                  </a:solidFill>
                </a:rPr>
                <a:t>400+</a:t>
              </a:r>
              <a:endParaRPr lang="ru-RU" sz="7200" b="1" dirty="0">
                <a:solidFill>
                  <a:srgbClr val="00B1D4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3E2F9BBB-BB32-4BFF-8BD6-2CC8386E42D4}"/>
                </a:ext>
              </a:extLst>
            </p:cNvPr>
            <p:cNvSpPr txBox="1"/>
            <p:nvPr/>
          </p:nvSpPr>
          <p:spPr>
            <a:xfrm>
              <a:off x="5464509" y="5332618"/>
              <a:ext cx="214136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3F4354"/>
                  </a:solidFill>
                </a:rPr>
                <a:t>specialists</a:t>
              </a:r>
              <a:endParaRPr lang="ru-RU" sz="2500" b="1" dirty="0">
                <a:solidFill>
                  <a:srgbClr val="3F4354"/>
                </a:solidFill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968F9080-AA1B-437C-B4EC-F18C8F4F821D}"/>
              </a:ext>
            </a:extLst>
          </p:cNvPr>
          <p:cNvGrpSpPr/>
          <p:nvPr/>
        </p:nvGrpSpPr>
        <p:grpSpPr>
          <a:xfrm>
            <a:off x="9120336" y="4825657"/>
            <a:ext cx="2648156" cy="1330113"/>
            <a:chOff x="5527003" y="4491695"/>
            <a:chExt cx="2648156" cy="133011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927F2D5-1D8E-4E28-A6DB-017743333532}"/>
                </a:ext>
              </a:extLst>
            </p:cNvPr>
            <p:cNvSpPr txBox="1"/>
            <p:nvPr/>
          </p:nvSpPr>
          <p:spPr>
            <a:xfrm>
              <a:off x="5774286" y="4491695"/>
              <a:ext cx="20569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00B1D4"/>
                  </a:solidFill>
                </a:rPr>
                <a:t>2008</a:t>
              </a:r>
              <a:endParaRPr lang="ru-RU" sz="7200" b="1" dirty="0">
                <a:solidFill>
                  <a:srgbClr val="00B1D4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349A674-63FF-4531-99AA-DF22AE3C55C6}"/>
                </a:ext>
              </a:extLst>
            </p:cNvPr>
            <p:cNvSpPr txBox="1"/>
            <p:nvPr/>
          </p:nvSpPr>
          <p:spPr>
            <a:xfrm>
              <a:off x="5527003" y="5329365"/>
              <a:ext cx="26481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3F4354"/>
                  </a:solidFill>
                </a:rPr>
                <a:t>foundation year</a:t>
              </a:r>
              <a:endParaRPr lang="ru-RU" sz="2500" b="1" dirty="0">
                <a:solidFill>
                  <a:srgbClr val="3F4354"/>
                </a:solidFill>
              </a:endParaRPr>
            </a:p>
          </p:txBody>
        </p:sp>
      </p:grpSp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xmlns="" id="{6F25D651-0475-4877-A25E-DD0922CBB1D9}"/>
              </a:ext>
            </a:extLst>
          </p:cNvPr>
          <p:cNvSpPr/>
          <p:nvPr/>
        </p:nvSpPr>
        <p:spPr>
          <a:xfrm rot="16200000">
            <a:off x="2704909" y="4225295"/>
            <a:ext cx="334871" cy="1176376"/>
          </a:xfrm>
          <a:prstGeom prst="chevron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174565-0009-46F4-AEFC-88884FC23A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/>
          <a:stretch/>
        </p:blipFill>
        <p:spPr>
          <a:xfrm>
            <a:off x="0" y="1414896"/>
            <a:ext cx="5807968" cy="32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i.routestofinance.com/img/project-management-2017/components-of-gantt-chart.jpg">
            <a:extLst>
              <a:ext uri="{FF2B5EF4-FFF2-40B4-BE49-F238E27FC236}">
                <a16:creationId xmlns:a16="http://schemas.microsoft.com/office/drawing/2014/main" xmlns="" id="{87EEF112-7D9B-45A4-9CDA-CB2DF5C1A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37"/>
          <a:stretch/>
        </p:blipFill>
        <p:spPr bwMode="auto">
          <a:xfrm>
            <a:off x="7876147" y="1556792"/>
            <a:ext cx="4340534" cy="497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79376" y="303040"/>
            <a:ext cx="6694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US" sz="2800" dirty="0">
                <a:solidFill>
                  <a:srgbClr val="3F4354"/>
                </a:solidFill>
                <a:ea typeface="Microsoft Sans Serif" pitchFamily="34" charset="0"/>
                <a:cs typeface="Microsoft Sans Serif" pitchFamily="34" charset="0"/>
              </a:rPr>
              <a:t>THESIS: STRUCTURING THE UNSTRUCTURED 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119675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1D4"/>
                </a:solidFill>
              </a:rPr>
              <a:t>A platform to accelerate business processes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480639" y="2061572"/>
            <a:ext cx="3527129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B1D4"/>
                </a:solidFill>
              </a:rPr>
              <a:t>Create automated workflows</a:t>
            </a:r>
            <a:r>
              <a:rPr lang="en-GB" sz="2000" dirty="0">
                <a:solidFill>
                  <a:srgbClr val="3F4354"/>
                </a:solidFill>
              </a:rPr>
              <a:t>                    to expedite processes and reduce admin time 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B1D4"/>
                </a:solidFill>
              </a:rPr>
              <a:t>Digitise physical documents       </a:t>
            </a:r>
            <a:r>
              <a:rPr lang="en-GB" sz="2000" dirty="0">
                <a:solidFill>
                  <a:srgbClr val="3F4354"/>
                </a:solidFill>
              </a:rPr>
              <a:t>reducing paper and man-hours spent indexing 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B1D4"/>
                </a:solidFill>
              </a:rPr>
              <a:t>A central repository of data</a:t>
            </a:r>
            <a:r>
              <a:rPr lang="en-GB" sz="2000" dirty="0">
                <a:solidFill>
                  <a:srgbClr val="3F4354"/>
                </a:solidFill>
              </a:rPr>
              <a:t>       to facilitate simple document access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D138D2F-BFED-4A74-BC83-05EE160B3C37}"/>
              </a:ext>
            </a:extLst>
          </p:cNvPr>
          <p:cNvSpPr/>
          <p:nvPr/>
        </p:nvSpPr>
        <p:spPr>
          <a:xfrm>
            <a:off x="4315855" y="2060848"/>
            <a:ext cx="3317590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B1D4"/>
                </a:solidFill>
              </a:rPr>
              <a:t>Multi-channel notifications</a:t>
            </a:r>
            <a:r>
              <a:rPr lang="en-GB" sz="2000" dirty="0">
                <a:solidFill>
                  <a:srgbClr val="3F4354"/>
                </a:solidFill>
              </a:rPr>
              <a:t> including e-mail, mobile and in-app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B1D4"/>
                </a:solidFill>
              </a:rPr>
              <a:t>Powerful reporting tools </a:t>
            </a:r>
            <a:r>
              <a:rPr lang="en-GB" sz="2000" dirty="0">
                <a:solidFill>
                  <a:srgbClr val="3F4354"/>
                </a:solidFill>
              </a:rPr>
              <a:t>to provide management information and quickly identify bottlenecks</a:t>
            </a:r>
          </a:p>
        </p:txBody>
      </p:sp>
    </p:spTree>
    <p:extLst>
      <p:ext uri="{BB962C8B-B14F-4D97-AF65-F5344CB8AC3E}">
        <p14:creationId xmlns:p14="http://schemas.microsoft.com/office/powerpoint/2010/main" val="21091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22263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WHY THESIS?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206040" y="1050588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Varied customers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Broad solutions 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CAF5C91-807F-4311-BB78-5CF86D39A939}"/>
              </a:ext>
            </a:extLst>
          </p:cNvPr>
          <p:cNvGrpSpPr/>
          <p:nvPr/>
        </p:nvGrpSpPr>
        <p:grpSpPr>
          <a:xfrm>
            <a:off x="1959093" y="1230262"/>
            <a:ext cx="3402429" cy="1440160"/>
            <a:chOff x="593507" y="1221833"/>
            <a:chExt cx="3402429" cy="144016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D01A2F6C-0F80-4D02-A1B4-6EF9494393CA}"/>
                </a:ext>
              </a:extLst>
            </p:cNvPr>
            <p:cNvSpPr/>
            <p:nvPr/>
          </p:nvSpPr>
          <p:spPr>
            <a:xfrm>
              <a:off x="881507" y="1221833"/>
              <a:ext cx="3114429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1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AB8118A7-F197-4A63-B2F2-7C580D07DC80}"/>
                </a:ext>
              </a:extLst>
            </p:cNvPr>
            <p:cNvSpPr/>
            <p:nvPr/>
          </p:nvSpPr>
          <p:spPr>
            <a:xfrm>
              <a:off x="710529" y="1539602"/>
              <a:ext cx="341956" cy="787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xmlns="" id="{6CA26309-D42D-497C-9AA8-A95584AB985A}"/>
                </a:ext>
              </a:extLst>
            </p:cNvPr>
            <p:cNvGrpSpPr/>
            <p:nvPr/>
          </p:nvGrpSpPr>
          <p:grpSpPr>
            <a:xfrm>
              <a:off x="593507" y="1392384"/>
              <a:ext cx="3124023" cy="1200329"/>
              <a:chOff x="593507" y="1392384"/>
              <a:chExt cx="3124023" cy="1200329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551C79DE-BA05-4964-9AC1-25B84C75AEE3}"/>
                  </a:ext>
                </a:extLst>
              </p:cNvPr>
              <p:cNvSpPr/>
              <p:nvPr/>
            </p:nvSpPr>
            <p:spPr>
              <a:xfrm>
                <a:off x="593507" y="1653913"/>
                <a:ext cx="576000" cy="576000"/>
              </a:xfrm>
              <a:prstGeom prst="ellipse">
                <a:avLst/>
              </a:prstGeom>
              <a:solidFill>
                <a:srgbClr val="00B1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>
                    <a:ea typeface="Microsoft Sans Serif" pitchFamily="34" charset="0"/>
                    <a:cs typeface="Microsoft Sans Serif" pitchFamily="34" charset="0"/>
                  </a:rPr>
                  <a:t>1</a:t>
                </a: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xmlns="" id="{2C7D3C63-EC35-42B8-8C74-D68D65EB226A}"/>
                  </a:ext>
                </a:extLst>
              </p:cNvPr>
              <p:cNvSpPr/>
              <p:nvPr/>
            </p:nvSpPr>
            <p:spPr>
              <a:xfrm>
                <a:off x="1330890" y="1392384"/>
                <a:ext cx="238664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3F4354"/>
                    </a:solidFill>
                    <a:ea typeface="Microsoft Sans Serif" pitchFamily="34" charset="0"/>
                    <a:cs typeface="Microsoft Sans Serif" pitchFamily="34" charset="0"/>
                  </a:rPr>
                  <a:t>Reduce time spent on repetitive tasks using process automation tools</a:t>
                </a:r>
              </a:p>
            </p:txBody>
          </p:sp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AB0C416A-6554-4BA7-B33A-A9D93C750845}"/>
              </a:ext>
            </a:extLst>
          </p:cNvPr>
          <p:cNvGrpSpPr/>
          <p:nvPr/>
        </p:nvGrpSpPr>
        <p:grpSpPr>
          <a:xfrm>
            <a:off x="1959093" y="2916461"/>
            <a:ext cx="3402429" cy="1440160"/>
            <a:chOff x="593507" y="2834852"/>
            <a:chExt cx="3402429" cy="1440160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62C23D4C-828C-4D6D-9076-0FEDEB6F53F5}"/>
                </a:ext>
              </a:extLst>
            </p:cNvPr>
            <p:cNvSpPr/>
            <p:nvPr/>
          </p:nvSpPr>
          <p:spPr>
            <a:xfrm>
              <a:off x="881507" y="2834852"/>
              <a:ext cx="3114429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1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5B11075A-640F-46B8-B157-0C2AC9E3FD05}"/>
                </a:ext>
              </a:extLst>
            </p:cNvPr>
            <p:cNvSpPr/>
            <p:nvPr/>
          </p:nvSpPr>
          <p:spPr>
            <a:xfrm>
              <a:off x="710529" y="3161382"/>
              <a:ext cx="341956" cy="787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07225BA6-8583-453A-A786-915B83CE4D4F}"/>
                </a:ext>
              </a:extLst>
            </p:cNvPr>
            <p:cNvSpPr/>
            <p:nvPr/>
          </p:nvSpPr>
          <p:spPr>
            <a:xfrm>
              <a:off x="593507" y="3266932"/>
              <a:ext cx="576000" cy="576000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ea typeface="Microsoft Sans Serif" pitchFamily="34" charset="0"/>
                  <a:cs typeface="Microsoft Sans Serif" pitchFamily="34" charset="0"/>
                </a:rPr>
                <a:t>2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35347BF3-ECD9-431B-8353-FCA381618B6C}"/>
                </a:ext>
              </a:extLst>
            </p:cNvPr>
            <p:cNvSpPr/>
            <p:nvPr/>
          </p:nvSpPr>
          <p:spPr>
            <a:xfrm>
              <a:off x="1313491" y="2923938"/>
              <a:ext cx="245864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3F4354"/>
                  </a:solidFill>
                  <a:ea typeface="Microsoft Sans Serif" pitchFamily="34" charset="0"/>
                  <a:cs typeface="Microsoft Sans Serif" pitchFamily="34" charset="0"/>
                </a:rPr>
                <a:t>Provide a central store of critical business information for rapid retrieval 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3B35E0CD-979D-49B0-A74F-B19974BF323D}"/>
              </a:ext>
            </a:extLst>
          </p:cNvPr>
          <p:cNvGrpSpPr/>
          <p:nvPr/>
        </p:nvGrpSpPr>
        <p:grpSpPr>
          <a:xfrm>
            <a:off x="1959093" y="4638897"/>
            <a:ext cx="3402429" cy="1440160"/>
            <a:chOff x="593507" y="4602660"/>
            <a:chExt cx="3402429" cy="144016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02313F75-D917-4068-B344-6CD55F87FCCA}"/>
                </a:ext>
              </a:extLst>
            </p:cNvPr>
            <p:cNvSpPr/>
            <p:nvPr/>
          </p:nvSpPr>
          <p:spPr>
            <a:xfrm>
              <a:off x="881507" y="4602660"/>
              <a:ext cx="3114429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1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9137C94D-2AF5-47C2-AE19-E46201B636DB}"/>
                </a:ext>
              </a:extLst>
            </p:cNvPr>
            <p:cNvSpPr/>
            <p:nvPr/>
          </p:nvSpPr>
          <p:spPr>
            <a:xfrm>
              <a:off x="710529" y="4929190"/>
              <a:ext cx="341956" cy="787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24E28A17-176C-49AB-A5EC-457E30DA7594}"/>
                </a:ext>
              </a:extLst>
            </p:cNvPr>
            <p:cNvSpPr/>
            <p:nvPr/>
          </p:nvSpPr>
          <p:spPr>
            <a:xfrm>
              <a:off x="593507" y="5034740"/>
              <a:ext cx="576000" cy="576000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ea typeface="Microsoft Sans Serif" pitchFamily="34" charset="0"/>
                  <a:cs typeface="Microsoft Sans Serif" pitchFamily="34" charset="0"/>
                </a:rPr>
                <a:t>3</a:t>
              </a: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xmlns="" id="{E2B6043B-C4F9-4660-96D1-E075BC4F6097}"/>
                </a:ext>
              </a:extLst>
            </p:cNvPr>
            <p:cNvSpPr/>
            <p:nvPr/>
          </p:nvSpPr>
          <p:spPr>
            <a:xfrm>
              <a:off x="1322236" y="4830333"/>
              <a:ext cx="26737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3F4354"/>
                  </a:solidFill>
                  <a:ea typeface="Microsoft Sans Serif" pitchFamily="34" charset="0"/>
                  <a:cs typeface="Microsoft Sans Serif" pitchFamily="34" charset="0"/>
                </a:rPr>
                <a:t>Automate the creation and approval of business information 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8AAD84F3-3E07-4EB8-AA13-3B8CC92A906F}"/>
              </a:ext>
            </a:extLst>
          </p:cNvPr>
          <p:cNvGrpSpPr/>
          <p:nvPr/>
        </p:nvGrpSpPr>
        <p:grpSpPr>
          <a:xfrm>
            <a:off x="6456040" y="1249823"/>
            <a:ext cx="3402428" cy="1440160"/>
            <a:chOff x="4427984" y="1221833"/>
            <a:chExt cx="3402428" cy="1440160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xmlns="" id="{05A1446A-CED8-42BE-8098-EFA00651B4A1}"/>
                </a:ext>
              </a:extLst>
            </p:cNvPr>
            <p:cNvSpPr/>
            <p:nvPr/>
          </p:nvSpPr>
          <p:spPr>
            <a:xfrm>
              <a:off x="4715983" y="1221833"/>
              <a:ext cx="3114429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1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xmlns="" id="{BE94A929-EBE6-4DA8-AF6E-9A5C5542D1B3}"/>
                </a:ext>
              </a:extLst>
            </p:cNvPr>
            <p:cNvSpPr/>
            <p:nvPr/>
          </p:nvSpPr>
          <p:spPr>
            <a:xfrm>
              <a:off x="4571999" y="1539602"/>
              <a:ext cx="341956" cy="787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xmlns="" id="{C14E52F9-1D6D-4470-AC11-367577A96E97}"/>
                </a:ext>
              </a:extLst>
            </p:cNvPr>
            <p:cNvSpPr/>
            <p:nvPr/>
          </p:nvSpPr>
          <p:spPr>
            <a:xfrm>
              <a:off x="4427984" y="1653913"/>
              <a:ext cx="576000" cy="576000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ea typeface="Microsoft Sans Serif" pitchFamily="34" charset="0"/>
                  <a:cs typeface="Microsoft Sans Serif" pitchFamily="34" charset="0"/>
                </a:rPr>
                <a:t>4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2C8194E1-0FC7-4CDC-8E44-967EFAE518A9}"/>
                </a:ext>
              </a:extLst>
            </p:cNvPr>
            <p:cNvSpPr/>
            <p:nvPr/>
          </p:nvSpPr>
          <p:spPr>
            <a:xfrm>
              <a:off x="5138964" y="1484784"/>
              <a:ext cx="239719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rgbClr val="3F4354"/>
                  </a:solidFill>
                  <a:ea typeface="Microsoft Sans Serif" pitchFamily="34" charset="0"/>
                  <a:cs typeface="Microsoft Sans Serif" pitchFamily="34" charset="0"/>
                </a:rPr>
                <a:t>Realise</a:t>
              </a:r>
              <a:r>
                <a:rPr lang="en-US" sz="2000" dirty="0">
                  <a:solidFill>
                    <a:srgbClr val="3F4354"/>
                  </a:solidFill>
                  <a:ea typeface="Microsoft Sans Serif" pitchFamily="34" charset="0"/>
                  <a:cs typeface="Microsoft Sans Serif" pitchFamily="34" charset="0"/>
                </a:rPr>
                <a:t> efficiency savings of up to 80% in the </a:t>
              </a:r>
              <a:r>
                <a:rPr lang="en-US" sz="2000" dirty="0" err="1">
                  <a:solidFill>
                    <a:srgbClr val="3F4354"/>
                  </a:solidFill>
                  <a:ea typeface="Microsoft Sans Serif" pitchFamily="34" charset="0"/>
                  <a:cs typeface="Microsoft Sans Serif" pitchFamily="34" charset="0"/>
                </a:rPr>
                <a:t>organisation</a:t>
              </a:r>
              <a:endParaRPr lang="en-US" sz="2000" dirty="0">
                <a:solidFill>
                  <a:srgbClr val="3F4354"/>
                </a:solidFill>
                <a:ea typeface="Microsoft Sans Serif" pitchFamily="34" charset="0"/>
                <a:cs typeface="Microsoft Sans Serif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022DE093-867E-4307-A324-67062740C43F}"/>
              </a:ext>
            </a:extLst>
          </p:cNvPr>
          <p:cNvGrpSpPr/>
          <p:nvPr/>
        </p:nvGrpSpPr>
        <p:grpSpPr>
          <a:xfrm>
            <a:off x="6456040" y="2946460"/>
            <a:ext cx="3407558" cy="1440160"/>
            <a:chOff x="4427984" y="2834852"/>
            <a:chExt cx="3407558" cy="1440160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xmlns="" id="{0EC25D11-D2C2-4D7B-BD74-75C200FE74DE}"/>
                </a:ext>
              </a:extLst>
            </p:cNvPr>
            <p:cNvSpPr/>
            <p:nvPr/>
          </p:nvSpPr>
          <p:spPr>
            <a:xfrm>
              <a:off x="4715983" y="2834852"/>
              <a:ext cx="3114429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1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xmlns="" id="{D7007C82-AEF1-4A7F-B694-AD09B75A4F22}"/>
                </a:ext>
              </a:extLst>
            </p:cNvPr>
            <p:cNvSpPr/>
            <p:nvPr/>
          </p:nvSpPr>
          <p:spPr>
            <a:xfrm>
              <a:off x="4571999" y="3161382"/>
              <a:ext cx="341956" cy="787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xmlns="" id="{8BB11AEB-B60F-46E4-87BD-D78F90B5C73F}"/>
                </a:ext>
              </a:extLst>
            </p:cNvPr>
            <p:cNvSpPr/>
            <p:nvPr/>
          </p:nvSpPr>
          <p:spPr>
            <a:xfrm>
              <a:off x="4427984" y="3266932"/>
              <a:ext cx="576000" cy="576000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ea typeface="Microsoft Sans Serif" pitchFamily="34" charset="0"/>
                  <a:cs typeface="Microsoft Sans Serif" pitchFamily="34" charset="0"/>
                </a:rPr>
                <a:t>5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2172FC8E-D534-401F-BD2E-09E5C01111B3}"/>
                </a:ext>
              </a:extLst>
            </p:cNvPr>
            <p:cNvSpPr/>
            <p:nvPr/>
          </p:nvSpPr>
          <p:spPr>
            <a:xfrm>
              <a:off x="5147968" y="3212976"/>
              <a:ext cx="26875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3F4354"/>
                  </a:solidFill>
                  <a:ea typeface="Microsoft Sans Serif" pitchFamily="34" charset="0"/>
                  <a:cs typeface="Microsoft Sans Serif" pitchFamily="34" charset="0"/>
                </a:rPr>
                <a:t>Boost productivity amongst staff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6519EEF1-E526-4FC8-BD11-EAFB3D99B90B}"/>
              </a:ext>
            </a:extLst>
          </p:cNvPr>
          <p:cNvGrpSpPr/>
          <p:nvPr/>
        </p:nvGrpSpPr>
        <p:grpSpPr>
          <a:xfrm>
            <a:off x="6459125" y="4662313"/>
            <a:ext cx="3402428" cy="1440160"/>
            <a:chOff x="4427984" y="4602660"/>
            <a:chExt cx="3402428" cy="1440160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FBF54728-DCD1-40E9-94B7-CF1C340EA0D6}"/>
                </a:ext>
              </a:extLst>
            </p:cNvPr>
            <p:cNvSpPr/>
            <p:nvPr/>
          </p:nvSpPr>
          <p:spPr>
            <a:xfrm>
              <a:off x="4715983" y="4602660"/>
              <a:ext cx="3114429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1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xmlns="" id="{FAB4BCD1-06B3-4D88-9AF9-9CA4DEAE2EC5}"/>
                </a:ext>
              </a:extLst>
            </p:cNvPr>
            <p:cNvSpPr/>
            <p:nvPr/>
          </p:nvSpPr>
          <p:spPr>
            <a:xfrm>
              <a:off x="4571999" y="4929190"/>
              <a:ext cx="341956" cy="787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xmlns="" id="{E5E76311-3985-49C8-A01A-2D9E3A37599B}"/>
                </a:ext>
              </a:extLst>
            </p:cNvPr>
            <p:cNvSpPr/>
            <p:nvPr/>
          </p:nvSpPr>
          <p:spPr>
            <a:xfrm>
              <a:off x="4427984" y="5034740"/>
              <a:ext cx="576000" cy="576000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ea typeface="Microsoft Sans Serif" pitchFamily="34" charset="0"/>
                  <a:cs typeface="Microsoft Sans Serif" pitchFamily="34" charset="0"/>
                </a:rPr>
                <a:t>6</a:t>
              </a: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xmlns="" id="{C8D8433C-F511-4705-9955-2790F3050187}"/>
                </a:ext>
              </a:extLst>
            </p:cNvPr>
            <p:cNvSpPr/>
            <p:nvPr/>
          </p:nvSpPr>
          <p:spPr>
            <a:xfrm>
              <a:off x="5132291" y="4984221"/>
              <a:ext cx="24113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3F4354"/>
                  </a:solidFill>
                  <a:ea typeface="Microsoft Sans Serif" pitchFamily="34" charset="0"/>
                  <a:cs typeface="Microsoft Sans Serif" pitchFamily="34" charset="0"/>
                </a:rPr>
                <a:t>Reduce costs and increase profitability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42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79376" y="303040"/>
            <a:ext cx="4353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US" sz="2800" dirty="0">
                <a:solidFill>
                  <a:srgbClr val="3F4354"/>
                </a:solidFill>
                <a:ea typeface="Microsoft Sans Serif" pitchFamily="34" charset="0"/>
                <a:cs typeface="Microsoft Sans Serif" pitchFamily="34" charset="0"/>
              </a:rPr>
              <a:t>A CUTTING EDGE PLATFORM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3494C359-018E-4B69-86F4-53F742F88A51}"/>
              </a:ext>
            </a:extLst>
          </p:cNvPr>
          <p:cNvGrpSpPr/>
          <p:nvPr/>
        </p:nvGrpSpPr>
        <p:grpSpPr>
          <a:xfrm>
            <a:off x="497883" y="1354496"/>
            <a:ext cx="4601837" cy="917598"/>
            <a:chOff x="497883" y="1299099"/>
            <a:chExt cx="4601837" cy="917598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9EA8BA7B-3395-4A4A-BD2A-BB76041550D3}"/>
                </a:ext>
              </a:extLst>
            </p:cNvPr>
            <p:cNvSpPr/>
            <p:nvPr/>
          </p:nvSpPr>
          <p:spPr>
            <a:xfrm>
              <a:off x="1631504" y="1321381"/>
              <a:ext cx="3468216" cy="586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lnSpc>
                  <a:spcPts val="2400"/>
                </a:lnSpc>
                <a:spcBef>
                  <a:spcPts val="600"/>
                </a:spcBef>
                <a:buClr>
                  <a:srgbClr val="0070C0"/>
                </a:buClr>
                <a:buSzPct val="80000"/>
                <a:defRPr/>
              </a:pPr>
              <a:r>
                <a:rPr lang="en-US" sz="2000" dirty="0">
                  <a:solidFill>
                    <a:srgbClr val="3F4354"/>
                  </a:solidFill>
                </a:rPr>
                <a:t>Cloud or on-premise based platform ready to use immediately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3A72C7ED-B6E4-472F-BCF4-27C792BC6273}"/>
                </a:ext>
              </a:extLst>
            </p:cNvPr>
            <p:cNvSpPr/>
            <p:nvPr/>
          </p:nvSpPr>
          <p:spPr>
            <a:xfrm>
              <a:off x="497883" y="1299099"/>
              <a:ext cx="917598" cy="91759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D5B8E04E-BC0F-499F-8358-2478BB7951F8}"/>
              </a:ext>
            </a:extLst>
          </p:cNvPr>
          <p:cNvGrpSpPr/>
          <p:nvPr/>
        </p:nvGrpSpPr>
        <p:grpSpPr>
          <a:xfrm>
            <a:off x="705913" y="4005064"/>
            <a:ext cx="4321798" cy="586223"/>
            <a:chOff x="705913" y="5003758"/>
            <a:chExt cx="4321798" cy="586223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931A5BD3-5CAC-4B7A-8350-FAB9612B74DE}"/>
                </a:ext>
              </a:extLst>
            </p:cNvPr>
            <p:cNvSpPr/>
            <p:nvPr/>
          </p:nvSpPr>
          <p:spPr>
            <a:xfrm>
              <a:off x="1631504" y="5003758"/>
              <a:ext cx="3396207" cy="586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lnSpc>
                  <a:spcPts val="2400"/>
                </a:lnSpc>
                <a:spcBef>
                  <a:spcPts val="600"/>
                </a:spcBef>
                <a:buClr>
                  <a:srgbClr val="0070C0"/>
                </a:buClr>
                <a:buSzPct val="80000"/>
                <a:defRPr/>
              </a:pPr>
              <a:r>
                <a:rPr lang="en-US" sz="2000" dirty="0">
                  <a:solidFill>
                    <a:srgbClr val="3F4354"/>
                  </a:solidFill>
                </a:rPr>
                <a:t>Support for language localisation</a:t>
              </a: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604D1D39-1D6F-4575-B637-2E9D256D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13" y="5082067"/>
              <a:ext cx="494186" cy="494186"/>
            </a:xfrm>
            <a:prstGeom prst="rect">
              <a:avLst/>
            </a:prstGeom>
          </p:spPr>
        </p:pic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4C73474-CE36-4346-A1C7-AEEE14A7AEFF}"/>
              </a:ext>
            </a:extLst>
          </p:cNvPr>
          <p:cNvSpPr/>
          <p:nvPr/>
        </p:nvSpPr>
        <p:spPr>
          <a:xfrm>
            <a:off x="7439558" y="1412776"/>
            <a:ext cx="3336962" cy="607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0070C0"/>
              </a:buClr>
              <a:buSzPct val="80000"/>
              <a:defRPr/>
            </a:pPr>
            <a:r>
              <a:rPr lang="en-US" sz="2000" dirty="0">
                <a:solidFill>
                  <a:srgbClr val="3F4354"/>
                </a:solidFill>
              </a:rPr>
              <a:t>Mobile app support including native iOS and Android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5FEEF1F2-E843-4FD2-938F-D3A7D35322BF}"/>
              </a:ext>
            </a:extLst>
          </p:cNvPr>
          <p:cNvSpPr/>
          <p:nvPr/>
        </p:nvSpPr>
        <p:spPr>
          <a:xfrm>
            <a:off x="7439558" y="2780928"/>
            <a:ext cx="3913026" cy="607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0070C0"/>
              </a:buClr>
              <a:buSzPct val="80000"/>
              <a:defRPr/>
            </a:pPr>
            <a:r>
              <a:rPr lang="en-US" sz="2000" dirty="0">
                <a:solidFill>
                  <a:srgbClr val="3F4354"/>
                </a:solidFill>
              </a:rPr>
              <a:t>Open code which is fully </a:t>
            </a:r>
            <a:r>
              <a:rPr lang="en-US" sz="2000" dirty="0" err="1">
                <a:solidFill>
                  <a:srgbClr val="3F4354"/>
                </a:solidFill>
              </a:rPr>
              <a:t>customisable</a:t>
            </a:r>
            <a:endParaRPr lang="en-US" sz="2000" dirty="0">
              <a:solidFill>
                <a:srgbClr val="3F4354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67B7DDF3-8EA3-47EA-9064-3DDA75D94021}"/>
              </a:ext>
            </a:extLst>
          </p:cNvPr>
          <p:cNvSpPr/>
          <p:nvPr/>
        </p:nvSpPr>
        <p:spPr>
          <a:xfrm>
            <a:off x="7439558" y="4077072"/>
            <a:ext cx="3624994" cy="60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0070C0"/>
              </a:buClr>
              <a:buSzPct val="80000"/>
              <a:defRPr/>
            </a:pPr>
            <a:r>
              <a:rPr lang="en-US" sz="2000" dirty="0">
                <a:solidFill>
                  <a:srgbClr val="3F4354"/>
                </a:solidFill>
              </a:rPr>
              <a:t>Dedicated team of approx. 100 staff working on THESIS platform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9458352-6D6A-43E1-A06A-2F12E5E56A80}"/>
              </a:ext>
            </a:extLst>
          </p:cNvPr>
          <p:cNvGrpSpPr/>
          <p:nvPr/>
        </p:nvGrpSpPr>
        <p:grpSpPr>
          <a:xfrm>
            <a:off x="497882" y="2655418"/>
            <a:ext cx="4817861" cy="917598"/>
            <a:chOff x="497882" y="3159474"/>
            <a:chExt cx="4817861" cy="91759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F76BDF9A-0133-4B60-BFC4-3F7742F4AC26}"/>
                </a:ext>
              </a:extLst>
            </p:cNvPr>
            <p:cNvSpPr/>
            <p:nvPr/>
          </p:nvSpPr>
          <p:spPr>
            <a:xfrm>
              <a:off x="1631504" y="3284984"/>
              <a:ext cx="3684239" cy="5862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lnSpc>
                  <a:spcPts val="2400"/>
                </a:lnSpc>
                <a:spcBef>
                  <a:spcPts val="600"/>
                </a:spcBef>
                <a:buClr>
                  <a:srgbClr val="0070C0"/>
                </a:buClr>
                <a:buSzPct val="80000"/>
                <a:defRPr/>
              </a:pPr>
              <a:r>
                <a:rPr lang="en-US" sz="2000" dirty="0">
                  <a:solidFill>
                    <a:srgbClr val="3F4354"/>
                  </a:solidFill>
                </a:rPr>
                <a:t>Supports all common platforms and devices</a:t>
              </a: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xmlns="" id="{45B477B5-2CA3-44E2-9B73-FA65A8873310}"/>
                </a:ext>
              </a:extLst>
            </p:cNvPr>
            <p:cNvSpPr/>
            <p:nvPr/>
          </p:nvSpPr>
          <p:spPr>
            <a:xfrm>
              <a:off x="497882" y="3159474"/>
              <a:ext cx="917598" cy="91759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</p:grp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E058405C-1ABA-49BB-8DB0-3A74A666CD03}"/>
              </a:ext>
            </a:extLst>
          </p:cNvPr>
          <p:cNvSpPr/>
          <p:nvPr/>
        </p:nvSpPr>
        <p:spPr>
          <a:xfrm>
            <a:off x="488238" y="3946319"/>
            <a:ext cx="917598" cy="917598"/>
          </a:xfrm>
          <a:prstGeom prst="ellipse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456EF661-ED93-477A-B573-6213A3ACAB39}"/>
              </a:ext>
            </a:extLst>
          </p:cNvPr>
          <p:cNvSpPr/>
          <p:nvPr/>
        </p:nvSpPr>
        <p:spPr>
          <a:xfrm>
            <a:off x="6266679" y="1355763"/>
            <a:ext cx="917598" cy="917598"/>
          </a:xfrm>
          <a:prstGeom prst="ellipse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97166BC8-F96D-40AF-B5CA-FC9255E288DB}"/>
              </a:ext>
            </a:extLst>
          </p:cNvPr>
          <p:cNvSpPr/>
          <p:nvPr/>
        </p:nvSpPr>
        <p:spPr>
          <a:xfrm>
            <a:off x="6266679" y="2651041"/>
            <a:ext cx="917598" cy="917598"/>
          </a:xfrm>
          <a:prstGeom prst="ellipse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42146E63-274B-4BAE-BF20-30DB8479743F}"/>
              </a:ext>
            </a:extLst>
          </p:cNvPr>
          <p:cNvSpPr/>
          <p:nvPr/>
        </p:nvSpPr>
        <p:spPr>
          <a:xfrm>
            <a:off x="6266679" y="3946319"/>
            <a:ext cx="917598" cy="917598"/>
          </a:xfrm>
          <a:prstGeom prst="ellipse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ea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0A4C61-A283-4E15-9A87-21B170062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66" y="4197580"/>
            <a:ext cx="559023" cy="4472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91B913-9157-4E66-A85D-BB10E0874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6" y="1571670"/>
            <a:ext cx="366105" cy="440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1C6CF3-2249-4C21-A728-6119C6C34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46" y="1594070"/>
            <a:ext cx="265262" cy="4384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C549C8D-08E8-430E-A723-F19D755D1C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8" y="2928842"/>
            <a:ext cx="559023" cy="3814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3040643-91F0-43AD-A3E8-97FE836880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2" y="2883543"/>
            <a:ext cx="477909" cy="4209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D6A9A06-2E71-4923-B135-9DE32D76CB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3" y="4191374"/>
            <a:ext cx="427488" cy="42748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B431481F-C612-4A73-AE04-89763784FBF4}"/>
              </a:ext>
            </a:extLst>
          </p:cNvPr>
          <p:cNvGrpSpPr/>
          <p:nvPr/>
        </p:nvGrpSpPr>
        <p:grpSpPr>
          <a:xfrm>
            <a:off x="697051" y="5301208"/>
            <a:ext cx="4321798" cy="586223"/>
            <a:chOff x="705913" y="4993020"/>
            <a:chExt cx="4321798" cy="586223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BDCF330B-8916-4AC5-BD65-B2D5523E1197}"/>
                </a:ext>
              </a:extLst>
            </p:cNvPr>
            <p:cNvSpPr/>
            <p:nvPr/>
          </p:nvSpPr>
          <p:spPr>
            <a:xfrm>
              <a:off x="1631504" y="4993020"/>
              <a:ext cx="3396207" cy="586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lnSpc>
                  <a:spcPts val="2400"/>
                </a:lnSpc>
                <a:spcBef>
                  <a:spcPts val="600"/>
                </a:spcBef>
                <a:buClr>
                  <a:srgbClr val="0070C0"/>
                </a:buClr>
                <a:buSzPct val="80000"/>
                <a:defRPr/>
              </a:pPr>
              <a:r>
                <a:rPr lang="en-US" sz="2000" dirty="0">
                  <a:solidFill>
                    <a:srgbClr val="3F4354"/>
                  </a:solidFill>
                </a:rPr>
                <a:t>Over 400 clients using THESIS across 37 countries 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8164F6D5-2899-456E-849D-8198457C8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13" y="5082067"/>
              <a:ext cx="494186" cy="494186"/>
            </a:xfrm>
            <a:prstGeom prst="rect">
              <a:avLst/>
            </a:prstGeom>
          </p:spPr>
        </p:pic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C3F1A90-FBA2-45F5-80E3-1F5FBEE15D31}"/>
              </a:ext>
            </a:extLst>
          </p:cNvPr>
          <p:cNvSpPr/>
          <p:nvPr/>
        </p:nvSpPr>
        <p:spPr>
          <a:xfrm>
            <a:off x="7430696" y="5301208"/>
            <a:ext cx="3624994" cy="60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0070C0"/>
              </a:buClr>
              <a:buSzPct val="80000"/>
              <a:defRPr/>
            </a:pPr>
            <a:r>
              <a:rPr lang="en-US" sz="2000" dirty="0">
                <a:solidFill>
                  <a:srgbClr val="3F4354"/>
                </a:solidFill>
              </a:rPr>
              <a:t>Working with select partners with specific areas of expertise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83642AA1-3F7C-4846-9E35-249BBF7D6649}"/>
              </a:ext>
            </a:extLst>
          </p:cNvPr>
          <p:cNvSpPr/>
          <p:nvPr/>
        </p:nvSpPr>
        <p:spPr>
          <a:xfrm>
            <a:off x="479376" y="5207487"/>
            <a:ext cx="917598" cy="917598"/>
          </a:xfrm>
          <a:prstGeom prst="ellipse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73B9F0EF-8919-49B4-B97C-7CF6EE12AC2D}"/>
              </a:ext>
            </a:extLst>
          </p:cNvPr>
          <p:cNvSpPr/>
          <p:nvPr/>
        </p:nvSpPr>
        <p:spPr>
          <a:xfrm>
            <a:off x="6257817" y="5207487"/>
            <a:ext cx="917598" cy="917598"/>
          </a:xfrm>
          <a:prstGeom prst="ellipse">
            <a:avLst/>
          </a:prstGeom>
          <a:solidFill>
            <a:srgbClr val="00B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ea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36" name="Рисунок 34">
            <a:extLst>
              <a:ext uri="{FF2B5EF4-FFF2-40B4-BE49-F238E27FC236}">
                <a16:creationId xmlns:a16="http://schemas.microsoft.com/office/drawing/2014/main" xmlns="" id="{1880B94F-B74D-42C6-9D4E-2C947DF35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5410920"/>
            <a:ext cx="494186" cy="494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E432D0-114F-4797-8436-124A64B884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8" y="5430746"/>
            <a:ext cx="493198" cy="6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6299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US" sz="2800" dirty="0">
                <a:solidFill>
                  <a:srgbClr val="3F4354"/>
                </a:solidFill>
                <a:ea typeface="Microsoft Sans Serif" pitchFamily="34" charset="0"/>
                <a:cs typeface="Microsoft Sans Serif" pitchFamily="34" charset="0"/>
              </a:rPr>
              <a:t>FROM A TRUSTED TECHNOLOGY PARTNER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  <a:latin typeface="+mn-lt"/>
              </a:rPr>
              <a:t>Varied customers </a:t>
            </a:r>
            <a:br>
              <a:rPr lang="en-GB" dirty="0">
                <a:solidFill>
                  <a:srgbClr val="FFFFFF"/>
                </a:solidFill>
                <a:latin typeface="+mn-lt"/>
              </a:rPr>
            </a:br>
            <a:r>
              <a:rPr lang="en-GB" dirty="0">
                <a:solidFill>
                  <a:srgbClr val="FFFFFF"/>
                </a:solidFill>
                <a:latin typeface="+mn-lt"/>
              </a:rPr>
              <a:t>Broad solutions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EBB1B20-19EC-482F-89E5-C4472BCBA52A}"/>
              </a:ext>
            </a:extLst>
          </p:cNvPr>
          <p:cNvSpPr/>
          <p:nvPr/>
        </p:nvSpPr>
        <p:spPr>
          <a:xfrm>
            <a:off x="479376" y="3930527"/>
            <a:ext cx="54006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F4354"/>
                </a:solidFill>
              </a:rPr>
              <a:t>Expertise from an experienced content services team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F4354"/>
                </a:solidFill>
              </a:rPr>
              <a:t>Named project manager for professional implementations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F4354"/>
                </a:solidFill>
              </a:rPr>
              <a:t>Technical support via Skype, email or helpdesk portal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434155A-4BAC-44C1-AAF6-AEFDDC244D95}"/>
              </a:ext>
            </a:extLst>
          </p:cNvPr>
          <p:cNvSpPr/>
          <p:nvPr/>
        </p:nvSpPr>
        <p:spPr>
          <a:xfrm>
            <a:off x="6263628" y="3949984"/>
            <a:ext cx="5465196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F4354"/>
                </a:solidFill>
              </a:rPr>
              <a:t>Access ongoing training, support and best practice guides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F4354"/>
                </a:solidFill>
              </a:rPr>
              <a:t>Input into future product features and releases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BFAE93-3594-4C47-B0E5-C7C23812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802"/>
            <a:ext cx="12192000" cy="2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3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6" y="303040"/>
            <a:ext cx="84426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WITH AN INTERNATIONAL CUSTOMER BASE INCLUDING…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Varied customers 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Broad solutions </a:t>
            </a: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41" name="Table 8">
            <a:extLst>
              <a:ext uri="{FF2B5EF4-FFF2-40B4-BE49-F238E27FC236}">
                <a16:creationId xmlns:a16="http://schemas.microsoft.com/office/drawing/2014/main" xmlns="" id="{CF15A385-454D-43DF-9BB6-E83945E9D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68570"/>
              </p:ext>
            </p:extLst>
          </p:nvPr>
        </p:nvGraphicFramePr>
        <p:xfrm>
          <a:off x="551384" y="1196752"/>
          <a:ext cx="11005074" cy="5111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8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83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683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22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2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2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2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2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4260370"/>
                  </a:ext>
                </a:extLst>
              </a:tr>
            </a:tbl>
          </a:graphicData>
        </a:graphic>
      </p:graphicFrame>
      <p:pic>
        <p:nvPicPr>
          <p:cNvPr id="47" name="Picture 17">
            <a:extLst>
              <a:ext uri="{FF2B5EF4-FFF2-40B4-BE49-F238E27FC236}">
                <a16:creationId xmlns:a16="http://schemas.microsoft.com/office/drawing/2014/main" xmlns="" id="{8F55B1BC-642B-499E-958A-7F01AECD1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32" y="2442202"/>
            <a:ext cx="2507074" cy="574162"/>
          </a:xfrm>
          <a:prstGeom prst="rect">
            <a:avLst/>
          </a:prstGeom>
        </p:spPr>
      </p:pic>
      <p:pic>
        <p:nvPicPr>
          <p:cNvPr id="51" name="Picture 23">
            <a:extLst>
              <a:ext uri="{FF2B5EF4-FFF2-40B4-BE49-F238E27FC236}">
                <a16:creationId xmlns:a16="http://schemas.microsoft.com/office/drawing/2014/main" xmlns="" id="{84DF062A-32D7-4A9D-90EF-415E6F4BF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51" y="4392226"/>
            <a:ext cx="2401911" cy="769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526770A-1E9A-4711-8619-FADC74DF8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28" y="3254115"/>
            <a:ext cx="1986578" cy="856568"/>
          </a:xfrm>
          <a:prstGeom prst="rect">
            <a:avLst/>
          </a:prstGeom>
        </p:spPr>
      </p:pic>
      <p:pic>
        <p:nvPicPr>
          <p:cNvPr id="21" name="Объект 4">
            <a:extLst>
              <a:ext uri="{FF2B5EF4-FFF2-40B4-BE49-F238E27FC236}">
                <a16:creationId xmlns:a16="http://schemas.microsoft.com/office/drawing/2014/main" xmlns="" id="{74F849AA-CE2A-4D4F-B209-ACF741AC7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81" y="1476366"/>
            <a:ext cx="1579001" cy="573074"/>
          </a:xfrm>
          <a:prstGeom prst="rect">
            <a:avLst/>
          </a:prstGeom>
        </p:spPr>
      </p:pic>
      <p:pic>
        <p:nvPicPr>
          <p:cNvPr id="23" name="Рисунок 8">
            <a:extLst>
              <a:ext uri="{FF2B5EF4-FFF2-40B4-BE49-F238E27FC236}">
                <a16:creationId xmlns:a16="http://schemas.microsoft.com/office/drawing/2014/main" xmlns="" id="{0591EA39-79DC-47FF-8830-9AD2BF468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15" y="3331620"/>
            <a:ext cx="2298391" cy="883997"/>
          </a:xfrm>
          <a:prstGeom prst="rect">
            <a:avLst/>
          </a:prstGeom>
        </p:spPr>
      </p:pic>
      <p:pic>
        <p:nvPicPr>
          <p:cNvPr id="25" name="Рисунок 10">
            <a:extLst>
              <a:ext uri="{FF2B5EF4-FFF2-40B4-BE49-F238E27FC236}">
                <a16:creationId xmlns:a16="http://schemas.microsoft.com/office/drawing/2014/main" xmlns="" id="{FAA5C545-0636-491A-A670-5A9959206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64" y="1512946"/>
            <a:ext cx="1963082" cy="536494"/>
          </a:xfrm>
          <a:prstGeom prst="rect">
            <a:avLst/>
          </a:prstGeom>
        </p:spPr>
      </p:pic>
      <p:pic>
        <p:nvPicPr>
          <p:cNvPr id="27" name="Picture 2" descr="Image result for nissan logo">
            <a:extLst>
              <a:ext uri="{FF2B5EF4-FFF2-40B4-BE49-F238E27FC236}">
                <a16:creationId xmlns:a16="http://schemas.microsoft.com/office/drawing/2014/main" xmlns="" id="{A1B4B58E-48C7-4471-8EC7-86A02CB1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14" y="2259996"/>
            <a:ext cx="1045983" cy="90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icriowa.org/wp-content/uploads/whirlpool_logo.jpg">
            <a:extLst>
              <a:ext uri="{FF2B5EF4-FFF2-40B4-BE49-F238E27FC236}">
                <a16:creationId xmlns:a16="http://schemas.microsoft.com/office/drawing/2014/main" xmlns="" id="{4A23E187-D539-482F-9F80-D42EDE669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1" b="21763"/>
          <a:stretch/>
        </p:blipFill>
        <p:spPr bwMode="auto">
          <a:xfrm>
            <a:off x="1201221" y="3444727"/>
            <a:ext cx="1926739" cy="73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ecolab">
            <a:extLst>
              <a:ext uri="{FF2B5EF4-FFF2-40B4-BE49-F238E27FC236}">
                <a16:creationId xmlns:a16="http://schemas.microsoft.com/office/drawing/2014/main" xmlns="" id="{756C7CCC-94E5-44C8-BE80-5E8AAA62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40" y="2352606"/>
            <a:ext cx="2129444" cy="7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oche pharma">
            <a:extLst>
              <a:ext uri="{FF2B5EF4-FFF2-40B4-BE49-F238E27FC236}">
                <a16:creationId xmlns:a16="http://schemas.microsoft.com/office/drawing/2014/main" xmlns="" id="{938C733B-3B81-4245-ADCA-A1D26DC5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46" y="4348824"/>
            <a:ext cx="1647246" cy="8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anca intesa">
            <a:extLst>
              <a:ext uri="{FF2B5EF4-FFF2-40B4-BE49-F238E27FC236}">
                <a16:creationId xmlns:a16="http://schemas.microsoft.com/office/drawing/2014/main" xmlns="" id="{D60EAC73-C6E0-428E-8776-166D2D7C1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32889" r="3530" b="33796"/>
          <a:stretch/>
        </p:blipFill>
        <p:spPr bwMode="auto">
          <a:xfrm>
            <a:off x="3099482" y="5551505"/>
            <a:ext cx="2412872" cy="5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ddison lee">
            <a:extLst>
              <a:ext uri="{FF2B5EF4-FFF2-40B4-BE49-F238E27FC236}">
                <a16:creationId xmlns:a16="http://schemas.microsoft.com/office/drawing/2014/main" xmlns="" id="{EA841041-9EDF-426E-A2A0-EE26794E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91" y="1363898"/>
            <a:ext cx="1579001" cy="7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ainsburys logo">
            <a:extLst>
              <a:ext uri="{FF2B5EF4-FFF2-40B4-BE49-F238E27FC236}">
                <a16:creationId xmlns:a16="http://schemas.microsoft.com/office/drawing/2014/main" xmlns="" id="{0D9A465E-BC69-4F8E-B837-18D3C3E0B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5" b="40990"/>
          <a:stretch/>
        </p:blipFill>
        <p:spPr bwMode="auto">
          <a:xfrm>
            <a:off x="6816080" y="5551504"/>
            <a:ext cx="2507074" cy="5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the keyholding company">
            <a:extLst>
              <a:ext uri="{FF2B5EF4-FFF2-40B4-BE49-F238E27FC236}">
                <a16:creationId xmlns:a16="http://schemas.microsoft.com/office/drawing/2014/main" xmlns="" id="{F5E80559-31CE-45C5-AC44-529C5207C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04" y="4414127"/>
            <a:ext cx="1977065" cy="68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1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E53C0B-DEBE-49A0-AA72-4E4665916B00}"/>
              </a:ext>
            </a:extLst>
          </p:cNvPr>
          <p:cNvSpPr/>
          <p:nvPr/>
        </p:nvSpPr>
        <p:spPr>
          <a:xfrm>
            <a:off x="479376" y="303040"/>
            <a:ext cx="6323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ru-RU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US" sz="2800" dirty="0">
                <a:solidFill>
                  <a:srgbClr val="3F4354"/>
                </a:solidFill>
                <a:ea typeface="Microsoft Sans Serif" pitchFamily="34" charset="0"/>
                <a:cs typeface="Microsoft Sans Serif" pitchFamily="34" charset="0"/>
              </a:rPr>
              <a:t>AND IMPLEMENTATION OPTIONS TO SUIT 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2" name="Прямоугольник 9">
            <a:extLst>
              <a:ext uri="{FF2B5EF4-FFF2-40B4-BE49-F238E27FC236}">
                <a16:creationId xmlns:a16="http://schemas.microsoft.com/office/drawing/2014/main" xmlns="" id="{4B15ED5A-A3B0-47B4-844C-AB3E7A41A41B}"/>
              </a:ext>
            </a:extLst>
          </p:cNvPr>
          <p:cNvSpPr/>
          <p:nvPr/>
        </p:nvSpPr>
        <p:spPr>
          <a:xfrm>
            <a:off x="1408417" y="1859755"/>
            <a:ext cx="4392490" cy="33855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80000" indent="-180000">
              <a:spcBef>
                <a:spcPts val="1200"/>
              </a:spcBef>
              <a:buClr>
                <a:srgbClr val="00B1D4"/>
              </a:buClr>
              <a:buSzPct val="80000"/>
              <a:buFont typeface="Wingdings" pitchFamily="2" charset="2"/>
              <a:buChar char="§"/>
            </a:pPr>
            <a:endParaRPr lang="en-GB" sz="1600" dirty="0">
              <a:ea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9A22154-0E07-44FD-8B9D-FED2E24D2CD1}"/>
              </a:ext>
            </a:extLst>
          </p:cNvPr>
          <p:cNvGrpSpPr/>
          <p:nvPr/>
        </p:nvGrpSpPr>
        <p:grpSpPr>
          <a:xfrm>
            <a:off x="4990619" y="1873497"/>
            <a:ext cx="4985724" cy="4141593"/>
            <a:chOff x="589361" y="1268760"/>
            <a:chExt cx="5003347" cy="4821688"/>
          </a:xfrm>
        </p:grpSpPr>
        <p:cxnSp>
          <p:nvCxnSpPr>
            <p:cNvPr id="48" name="Прямая соединительная линия 30">
              <a:extLst>
                <a:ext uri="{FF2B5EF4-FFF2-40B4-BE49-F238E27FC236}">
                  <a16:creationId xmlns:a16="http://schemas.microsoft.com/office/drawing/2014/main" xmlns="" id="{783FB374-DD0B-44C0-ABEC-C30170EEB8A3}"/>
                </a:ext>
              </a:extLst>
            </p:cNvPr>
            <p:cNvCxnSpPr>
              <a:cxnSpLocks/>
            </p:cNvCxnSpPr>
            <p:nvPr/>
          </p:nvCxnSpPr>
          <p:spPr>
            <a:xfrm>
              <a:off x="839965" y="1517298"/>
              <a:ext cx="0" cy="4322546"/>
            </a:xfrm>
            <a:prstGeom prst="line">
              <a:avLst/>
            </a:prstGeom>
            <a:ln w="19050">
              <a:solidFill>
                <a:srgbClr val="00B1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Прямоугольник 1">
              <a:extLst>
                <a:ext uri="{FF2B5EF4-FFF2-40B4-BE49-F238E27FC236}">
                  <a16:creationId xmlns:a16="http://schemas.microsoft.com/office/drawing/2014/main" xmlns="" id="{C75AC558-FFF2-4DCE-B258-2074D81A1DA4}"/>
                </a:ext>
              </a:extLst>
            </p:cNvPr>
            <p:cNvSpPr/>
            <p:nvPr/>
          </p:nvSpPr>
          <p:spPr>
            <a:xfrm>
              <a:off x="1271464" y="1332632"/>
              <a:ext cx="4104456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Process audit</a:t>
              </a:r>
            </a:p>
          </p:txBody>
        </p:sp>
        <p:sp>
          <p:nvSpPr>
            <p:cNvPr id="50" name="Овал 19">
              <a:extLst>
                <a:ext uri="{FF2B5EF4-FFF2-40B4-BE49-F238E27FC236}">
                  <a16:creationId xmlns:a16="http://schemas.microsoft.com/office/drawing/2014/main" xmlns="" id="{C5B83B56-A0C9-4688-9164-E290526E4D15}"/>
                </a:ext>
              </a:extLst>
            </p:cNvPr>
            <p:cNvSpPr/>
            <p:nvPr/>
          </p:nvSpPr>
          <p:spPr>
            <a:xfrm>
              <a:off x="589361" y="126876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ea typeface="Microsoft Sans Serif" pitchFamily="34" charset="0"/>
                  <a:cs typeface="Microsoft Sans Serif" pitchFamily="34" charset="0"/>
                </a:rPr>
                <a:t>1</a:t>
              </a:r>
            </a:p>
          </p:txBody>
        </p:sp>
        <p:sp>
          <p:nvSpPr>
            <p:cNvPr id="51" name="Овал 20">
              <a:extLst>
                <a:ext uri="{FF2B5EF4-FFF2-40B4-BE49-F238E27FC236}">
                  <a16:creationId xmlns:a16="http://schemas.microsoft.com/office/drawing/2014/main" xmlns="" id="{382D538F-FBC7-494E-AE98-D815B6B1AFEA}"/>
                </a:ext>
              </a:extLst>
            </p:cNvPr>
            <p:cNvSpPr/>
            <p:nvPr/>
          </p:nvSpPr>
          <p:spPr>
            <a:xfrm>
              <a:off x="589361" y="198884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2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52" name="Овал 21">
              <a:extLst>
                <a:ext uri="{FF2B5EF4-FFF2-40B4-BE49-F238E27FC236}">
                  <a16:creationId xmlns:a16="http://schemas.microsoft.com/office/drawing/2014/main" xmlns="" id="{A784BABC-D7B5-4247-AD61-ABAB97F3CAF4}"/>
                </a:ext>
              </a:extLst>
            </p:cNvPr>
            <p:cNvSpPr/>
            <p:nvPr/>
          </p:nvSpPr>
          <p:spPr>
            <a:xfrm>
              <a:off x="589361" y="270892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3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53" name="Овал 22">
              <a:extLst>
                <a:ext uri="{FF2B5EF4-FFF2-40B4-BE49-F238E27FC236}">
                  <a16:creationId xmlns:a16="http://schemas.microsoft.com/office/drawing/2014/main" xmlns="" id="{8C35E4CD-7DD7-46FB-8EEC-496B127978EF}"/>
                </a:ext>
              </a:extLst>
            </p:cNvPr>
            <p:cNvSpPr/>
            <p:nvPr/>
          </p:nvSpPr>
          <p:spPr>
            <a:xfrm>
              <a:off x="589361" y="342900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4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54" name="Овал 23">
              <a:extLst>
                <a:ext uri="{FF2B5EF4-FFF2-40B4-BE49-F238E27FC236}">
                  <a16:creationId xmlns:a16="http://schemas.microsoft.com/office/drawing/2014/main" xmlns="" id="{71B1444A-A628-4005-BABC-9D1C6F425A61}"/>
                </a:ext>
              </a:extLst>
            </p:cNvPr>
            <p:cNvSpPr/>
            <p:nvPr/>
          </p:nvSpPr>
          <p:spPr>
            <a:xfrm>
              <a:off x="589361" y="414908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5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55" name="Овал 24">
              <a:extLst>
                <a:ext uri="{FF2B5EF4-FFF2-40B4-BE49-F238E27FC236}">
                  <a16:creationId xmlns:a16="http://schemas.microsoft.com/office/drawing/2014/main" xmlns="" id="{1F6ADE37-A952-4A7C-9977-9D94E47239CC}"/>
                </a:ext>
              </a:extLst>
            </p:cNvPr>
            <p:cNvSpPr/>
            <p:nvPr/>
          </p:nvSpPr>
          <p:spPr>
            <a:xfrm>
              <a:off x="589361" y="486916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6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56" name="Овал 25">
              <a:extLst>
                <a:ext uri="{FF2B5EF4-FFF2-40B4-BE49-F238E27FC236}">
                  <a16:creationId xmlns:a16="http://schemas.microsoft.com/office/drawing/2014/main" xmlns="" id="{168D2E8E-7DF2-4C55-9184-D4CFEF6191AA}"/>
                </a:ext>
              </a:extLst>
            </p:cNvPr>
            <p:cNvSpPr/>
            <p:nvPr/>
          </p:nvSpPr>
          <p:spPr>
            <a:xfrm>
              <a:off x="589361" y="558924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7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57" name="Прямоугольник 4">
              <a:extLst>
                <a:ext uri="{FF2B5EF4-FFF2-40B4-BE49-F238E27FC236}">
                  <a16:creationId xmlns:a16="http://schemas.microsoft.com/office/drawing/2014/main" xmlns="" id="{C047C73D-F0B9-494A-84A5-82DAAB94B9A8}"/>
                </a:ext>
              </a:extLst>
            </p:cNvPr>
            <p:cNvSpPr/>
            <p:nvPr/>
          </p:nvSpPr>
          <p:spPr>
            <a:xfrm>
              <a:off x="1271464" y="2060848"/>
              <a:ext cx="3528392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Functional specification </a:t>
              </a:r>
            </a:p>
          </p:txBody>
        </p:sp>
        <p:sp>
          <p:nvSpPr>
            <p:cNvPr id="58" name="Прямоугольник 5">
              <a:extLst>
                <a:ext uri="{FF2B5EF4-FFF2-40B4-BE49-F238E27FC236}">
                  <a16:creationId xmlns:a16="http://schemas.microsoft.com/office/drawing/2014/main" xmlns="" id="{26DB7961-7CE4-4011-BA40-4E55CDCE43D7}"/>
                </a:ext>
              </a:extLst>
            </p:cNvPr>
            <p:cNvSpPr/>
            <p:nvPr/>
          </p:nvSpPr>
          <p:spPr>
            <a:xfrm>
              <a:off x="1247799" y="2781546"/>
              <a:ext cx="4344909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GB" sz="2000" dirty="0">
                  <a:solidFill>
                    <a:srgbClr val="3F4354"/>
                  </a:solidFill>
                </a:rPr>
                <a:t>System build</a:t>
              </a:r>
            </a:p>
          </p:txBody>
        </p:sp>
        <p:sp>
          <p:nvSpPr>
            <p:cNvPr id="59" name="Прямоугольник 6">
              <a:extLst>
                <a:ext uri="{FF2B5EF4-FFF2-40B4-BE49-F238E27FC236}">
                  <a16:creationId xmlns:a16="http://schemas.microsoft.com/office/drawing/2014/main" xmlns="" id="{9511FF2A-37AB-4918-B36C-2F107CEC4F20}"/>
                </a:ext>
              </a:extLst>
            </p:cNvPr>
            <p:cNvSpPr/>
            <p:nvPr/>
          </p:nvSpPr>
          <p:spPr>
            <a:xfrm>
              <a:off x="1237957" y="3498856"/>
              <a:ext cx="2807240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Data migration</a:t>
              </a:r>
            </a:p>
          </p:txBody>
        </p:sp>
        <p:sp>
          <p:nvSpPr>
            <p:cNvPr id="60" name="Прямоугольник 26">
              <a:extLst>
                <a:ext uri="{FF2B5EF4-FFF2-40B4-BE49-F238E27FC236}">
                  <a16:creationId xmlns:a16="http://schemas.microsoft.com/office/drawing/2014/main" xmlns="" id="{29ABC65E-2419-43D1-9D9C-41D4460ACD10}"/>
                </a:ext>
              </a:extLst>
            </p:cNvPr>
            <p:cNvSpPr/>
            <p:nvPr/>
          </p:nvSpPr>
          <p:spPr>
            <a:xfrm>
              <a:off x="1271464" y="4169516"/>
              <a:ext cx="2376264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Installation </a:t>
              </a:r>
            </a:p>
          </p:txBody>
        </p:sp>
        <p:sp>
          <p:nvSpPr>
            <p:cNvPr id="61" name="Прямоугольник 27">
              <a:extLst>
                <a:ext uri="{FF2B5EF4-FFF2-40B4-BE49-F238E27FC236}">
                  <a16:creationId xmlns:a16="http://schemas.microsoft.com/office/drawing/2014/main" xmlns="" id="{2F5ED7A4-4A0A-4C7A-8311-2F00C885A1E9}"/>
                </a:ext>
              </a:extLst>
            </p:cNvPr>
            <p:cNvSpPr/>
            <p:nvPr/>
          </p:nvSpPr>
          <p:spPr>
            <a:xfrm>
              <a:off x="1271464" y="4840176"/>
              <a:ext cx="2202433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Training &amp; UAT</a:t>
              </a:r>
            </a:p>
          </p:txBody>
        </p:sp>
        <p:sp>
          <p:nvSpPr>
            <p:cNvPr id="62" name="Прямоугольник 28">
              <a:extLst>
                <a:ext uri="{FF2B5EF4-FFF2-40B4-BE49-F238E27FC236}">
                  <a16:creationId xmlns:a16="http://schemas.microsoft.com/office/drawing/2014/main" xmlns="" id="{5FAE3A88-D383-40B3-8223-03175D8F35D8}"/>
                </a:ext>
              </a:extLst>
            </p:cNvPr>
            <p:cNvSpPr/>
            <p:nvPr/>
          </p:nvSpPr>
          <p:spPr>
            <a:xfrm>
              <a:off x="1271464" y="5594669"/>
              <a:ext cx="2193067" cy="4658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Roll out and go-live</a:t>
              </a:r>
              <a:endParaRPr lang="ru-RU" sz="20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2A18DD9D-7619-4EDE-B78C-C0BB5249782F}"/>
              </a:ext>
            </a:extLst>
          </p:cNvPr>
          <p:cNvGrpSpPr/>
          <p:nvPr/>
        </p:nvGrpSpPr>
        <p:grpSpPr>
          <a:xfrm>
            <a:off x="527779" y="1872609"/>
            <a:ext cx="4704124" cy="2286053"/>
            <a:chOff x="589361" y="1268760"/>
            <a:chExt cx="4720755" cy="2661448"/>
          </a:xfrm>
        </p:grpSpPr>
        <p:cxnSp>
          <p:nvCxnSpPr>
            <p:cNvPr id="64" name="Прямая соединительная линия 30">
              <a:extLst>
                <a:ext uri="{FF2B5EF4-FFF2-40B4-BE49-F238E27FC236}">
                  <a16:creationId xmlns:a16="http://schemas.microsoft.com/office/drawing/2014/main" xmlns="" id="{27EA62A6-C084-465D-AB90-08B434F6066B}"/>
                </a:ext>
              </a:extLst>
            </p:cNvPr>
            <p:cNvCxnSpPr>
              <a:cxnSpLocks/>
            </p:cNvCxnSpPr>
            <p:nvPr/>
          </p:nvCxnSpPr>
          <p:spPr>
            <a:xfrm>
              <a:off x="839965" y="1517298"/>
              <a:ext cx="0" cy="2412910"/>
            </a:xfrm>
            <a:prstGeom prst="line">
              <a:avLst/>
            </a:prstGeom>
            <a:ln w="19050">
              <a:solidFill>
                <a:srgbClr val="00B1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рямоугольник 1">
              <a:extLst>
                <a:ext uri="{FF2B5EF4-FFF2-40B4-BE49-F238E27FC236}">
                  <a16:creationId xmlns:a16="http://schemas.microsoft.com/office/drawing/2014/main" xmlns="" id="{EA4FC204-7E0D-402D-826C-4492DCABC963}"/>
                </a:ext>
              </a:extLst>
            </p:cNvPr>
            <p:cNvSpPr/>
            <p:nvPr/>
          </p:nvSpPr>
          <p:spPr>
            <a:xfrm>
              <a:off x="1191154" y="1332632"/>
              <a:ext cx="4104456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THESIS activation</a:t>
              </a:r>
            </a:p>
          </p:txBody>
        </p:sp>
        <p:sp>
          <p:nvSpPr>
            <p:cNvPr id="66" name="Овал 19">
              <a:extLst>
                <a:ext uri="{FF2B5EF4-FFF2-40B4-BE49-F238E27FC236}">
                  <a16:creationId xmlns:a16="http://schemas.microsoft.com/office/drawing/2014/main" xmlns="" id="{703720F0-39CA-4E7A-AC27-BEB65C3A9AFB}"/>
                </a:ext>
              </a:extLst>
            </p:cNvPr>
            <p:cNvSpPr/>
            <p:nvPr/>
          </p:nvSpPr>
          <p:spPr>
            <a:xfrm>
              <a:off x="589361" y="126876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ea typeface="Microsoft Sans Serif" pitchFamily="34" charset="0"/>
                  <a:cs typeface="Microsoft Sans Serif" pitchFamily="34" charset="0"/>
                </a:rPr>
                <a:t>1</a:t>
              </a:r>
            </a:p>
          </p:txBody>
        </p:sp>
        <p:sp>
          <p:nvSpPr>
            <p:cNvPr id="67" name="Овал 20">
              <a:extLst>
                <a:ext uri="{FF2B5EF4-FFF2-40B4-BE49-F238E27FC236}">
                  <a16:creationId xmlns:a16="http://schemas.microsoft.com/office/drawing/2014/main" xmlns="" id="{F145F059-8F75-4F07-B216-1ABD609AB89F}"/>
                </a:ext>
              </a:extLst>
            </p:cNvPr>
            <p:cNvSpPr/>
            <p:nvPr/>
          </p:nvSpPr>
          <p:spPr>
            <a:xfrm>
              <a:off x="589361" y="198884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2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68" name="Овал 21">
              <a:extLst>
                <a:ext uri="{FF2B5EF4-FFF2-40B4-BE49-F238E27FC236}">
                  <a16:creationId xmlns:a16="http://schemas.microsoft.com/office/drawing/2014/main" xmlns="" id="{6AE22419-3B2F-4BCA-9F82-D552F0F1E0BC}"/>
                </a:ext>
              </a:extLst>
            </p:cNvPr>
            <p:cNvSpPr/>
            <p:nvPr/>
          </p:nvSpPr>
          <p:spPr>
            <a:xfrm>
              <a:off x="589361" y="270892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3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69" name="Овал 22">
              <a:extLst>
                <a:ext uri="{FF2B5EF4-FFF2-40B4-BE49-F238E27FC236}">
                  <a16:creationId xmlns:a16="http://schemas.microsoft.com/office/drawing/2014/main" xmlns="" id="{398D8ED1-155C-4CED-A46D-8C49C38B1DCB}"/>
                </a:ext>
              </a:extLst>
            </p:cNvPr>
            <p:cNvSpPr/>
            <p:nvPr/>
          </p:nvSpPr>
          <p:spPr>
            <a:xfrm>
              <a:off x="589361" y="3429000"/>
              <a:ext cx="501208" cy="501208"/>
            </a:xfrm>
            <a:prstGeom prst="ellipse">
              <a:avLst/>
            </a:prstGeom>
            <a:solidFill>
              <a:srgbClr val="00B1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a typeface="Microsoft Sans Serif" pitchFamily="34" charset="0"/>
                  <a:cs typeface="Microsoft Sans Serif" pitchFamily="34" charset="0"/>
                </a:rPr>
                <a:t>4</a:t>
              </a:r>
              <a:endParaRPr lang="ru-RU" sz="2000" dirty="0">
                <a:ea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73" name="Прямоугольник 4">
              <a:extLst>
                <a:ext uri="{FF2B5EF4-FFF2-40B4-BE49-F238E27FC236}">
                  <a16:creationId xmlns:a16="http://schemas.microsoft.com/office/drawing/2014/main" xmlns="" id="{819BE974-5BFD-4B7D-B2A6-913F99142823}"/>
                </a:ext>
              </a:extLst>
            </p:cNvPr>
            <p:cNvSpPr/>
            <p:nvPr/>
          </p:nvSpPr>
          <p:spPr>
            <a:xfrm>
              <a:off x="1203626" y="2028087"/>
              <a:ext cx="3528392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User &amp; administrator training</a:t>
              </a:r>
            </a:p>
          </p:txBody>
        </p:sp>
        <p:sp>
          <p:nvSpPr>
            <p:cNvPr id="74" name="Прямоугольник 5">
              <a:extLst>
                <a:ext uri="{FF2B5EF4-FFF2-40B4-BE49-F238E27FC236}">
                  <a16:creationId xmlns:a16="http://schemas.microsoft.com/office/drawing/2014/main" xmlns="" id="{43AAF4FC-8A53-4C8F-A68E-2965FC6F1473}"/>
                </a:ext>
              </a:extLst>
            </p:cNvPr>
            <p:cNvSpPr/>
            <p:nvPr/>
          </p:nvSpPr>
          <p:spPr>
            <a:xfrm>
              <a:off x="1205661" y="2661565"/>
              <a:ext cx="4104455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GB" sz="2000" dirty="0">
                  <a:solidFill>
                    <a:srgbClr val="3F4354"/>
                  </a:solidFill>
                </a:rPr>
                <a:t>Support during configuration</a:t>
              </a:r>
            </a:p>
          </p:txBody>
        </p:sp>
        <p:sp>
          <p:nvSpPr>
            <p:cNvPr id="75" name="Прямоугольник 6">
              <a:extLst>
                <a:ext uri="{FF2B5EF4-FFF2-40B4-BE49-F238E27FC236}">
                  <a16:creationId xmlns:a16="http://schemas.microsoft.com/office/drawing/2014/main" xmlns="" id="{B604FE57-41E3-45FB-A5C9-CF183B2052C8}"/>
                </a:ext>
              </a:extLst>
            </p:cNvPr>
            <p:cNvSpPr/>
            <p:nvPr/>
          </p:nvSpPr>
          <p:spPr>
            <a:xfrm>
              <a:off x="1191150" y="3416058"/>
              <a:ext cx="2807240" cy="46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200"/>
                </a:spcAft>
              </a:pPr>
              <a:r>
                <a:rPr lang="en-GB" sz="2000" dirty="0">
                  <a:solidFill>
                    <a:srgbClr val="3F4354"/>
                  </a:solidFill>
                </a:rPr>
                <a:t>Go-live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F0AF3AB-E7EA-4F92-9758-162A123C17BC}"/>
              </a:ext>
            </a:extLst>
          </p:cNvPr>
          <p:cNvCxnSpPr>
            <a:cxnSpLocks/>
          </p:cNvCxnSpPr>
          <p:nvPr/>
        </p:nvCxnSpPr>
        <p:spPr>
          <a:xfrm>
            <a:off x="4508945" y="1196752"/>
            <a:ext cx="36892" cy="4994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DBC76A-675F-416E-9BD0-D492501198DE}"/>
              </a:ext>
            </a:extLst>
          </p:cNvPr>
          <p:cNvSpPr/>
          <p:nvPr/>
        </p:nvSpPr>
        <p:spPr>
          <a:xfrm>
            <a:off x="1125838" y="1067667"/>
            <a:ext cx="1496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dirty="0">
                <a:solidFill>
                  <a:srgbClr val="00B1D4"/>
                </a:solidFill>
              </a:rPr>
              <a:t>Standard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D2C38727-08FA-48D6-A908-0AE3DE2A548E}"/>
              </a:ext>
            </a:extLst>
          </p:cNvPr>
          <p:cNvSpPr/>
          <p:nvPr/>
        </p:nvSpPr>
        <p:spPr>
          <a:xfrm>
            <a:off x="5661503" y="1067667"/>
            <a:ext cx="2670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dirty="0">
                <a:solidFill>
                  <a:srgbClr val="00B1D4"/>
                </a:solidFill>
              </a:rPr>
              <a:t>Project Managed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6C5C6B-E2F4-4924-949E-4813D0F7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0"/>
          <a:stretch/>
        </p:blipFill>
        <p:spPr>
          <a:xfrm>
            <a:off x="7506461" y="1141835"/>
            <a:ext cx="4685539" cy="46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9377" y="303040"/>
            <a:ext cx="61206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3CDDD"/>
                </a:solidFill>
                <a:ea typeface="Microsoft Sans Serif" pitchFamily="34" charset="0"/>
                <a:cs typeface="Microsoft Sans Serif" pitchFamily="34" charset="0"/>
              </a:rPr>
              <a:t>Transforming Business Processes</a:t>
            </a:r>
            <a:endParaRPr lang="en-GB" sz="1200" dirty="0">
              <a:solidFill>
                <a:srgbClr val="93CDDD"/>
              </a:solidFill>
              <a:ea typeface="Microsoft Sans Serif" pitchFamily="34" charset="0"/>
              <a:cs typeface="Microsoft Sans Serif" pitchFamily="34" charset="0"/>
            </a:endParaRPr>
          </a:p>
          <a:p>
            <a:r>
              <a:rPr lang="en-GB" sz="2800" dirty="0">
                <a:solidFill>
                  <a:srgbClr val="3F4354"/>
                </a:solidFill>
              </a:rPr>
              <a:t>CASE STUDY: RUSSIAN MARITIME REGISTER OF SHIPPING </a:t>
            </a:r>
            <a:endParaRPr lang="ru-RU" sz="2800" dirty="0">
              <a:solidFill>
                <a:srgbClr val="3F4354"/>
              </a:solidFill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F2B686D1-F297-47A0-BAA2-E6160A15D23D}"/>
              </a:ext>
            </a:extLst>
          </p:cNvPr>
          <p:cNvSpPr txBox="1">
            <a:spLocks/>
          </p:cNvSpPr>
          <p:nvPr/>
        </p:nvSpPr>
        <p:spPr>
          <a:xfrm>
            <a:off x="863028" y="1012004"/>
            <a:ext cx="10002767" cy="4795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Varied customers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Broad solutions </a:t>
            </a:r>
          </a:p>
        </p:txBody>
      </p:sp>
      <p:sp>
        <p:nvSpPr>
          <p:cNvPr id="41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1641904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Situation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551384" y="2195131"/>
            <a:ext cx="748883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One of the world’s </a:t>
            </a:r>
            <a:r>
              <a:rPr lang="en-GB" dirty="0">
                <a:solidFill>
                  <a:srgbClr val="00B1D4"/>
                </a:solidFill>
              </a:rPr>
              <a:t>largest shipping registers </a:t>
            </a:r>
            <a:endParaRPr lang="en-GB" dirty="0">
              <a:solidFill>
                <a:srgbClr val="3F4354"/>
              </a:solidFill>
            </a:endParaRP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160,000 documents </a:t>
            </a:r>
            <a:r>
              <a:rPr lang="en-GB" dirty="0">
                <a:solidFill>
                  <a:srgbClr val="3F4354"/>
                </a:solidFill>
              </a:rPr>
              <a:t>per annum and </a:t>
            </a:r>
            <a:r>
              <a:rPr lang="en-GB" dirty="0">
                <a:solidFill>
                  <a:srgbClr val="00B1D4"/>
                </a:solidFill>
              </a:rPr>
              <a:t>5000 vessels </a:t>
            </a:r>
            <a:r>
              <a:rPr lang="en-GB" dirty="0">
                <a:solidFill>
                  <a:srgbClr val="3F4354"/>
                </a:solidFill>
              </a:rPr>
              <a:t>in fleet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HQ with </a:t>
            </a:r>
            <a:r>
              <a:rPr lang="en-GB" dirty="0">
                <a:solidFill>
                  <a:srgbClr val="00B1D4"/>
                </a:solidFill>
              </a:rPr>
              <a:t>no view of activity across 146 offices </a:t>
            </a:r>
            <a:r>
              <a:rPr lang="en-GB" dirty="0">
                <a:solidFill>
                  <a:srgbClr val="3F4354"/>
                </a:solidFill>
              </a:rPr>
              <a:t>globally</a:t>
            </a:r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0183EB61-F669-4169-B770-258A8F0AFFF0}"/>
              </a:ext>
            </a:extLst>
          </p:cNvPr>
          <p:cNvSpPr/>
          <p:nvPr/>
        </p:nvSpPr>
        <p:spPr>
          <a:xfrm>
            <a:off x="479376" y="3573016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F4354"/>
                </a:solidFill>
              </a:rPr>
              <a:t>Solutions &amp; outcomes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350CCDD-3A9E-444E-98BA-339EE75C2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0" y="-27384"/>
            <a:ext cx="5015880" cy="6520762"/>
          </a:xfrm>
          <a:prstGeom prst="rect">
            <a:avLst/>
          </a:prstGeom>
        </p:spPr>
      </p:pic>
      <p:sp>
        <p:nvSpPr>
          <p:cNvPr id="44" name="Прямоугольник 7">
            <a:extLst>
              <a:ext uri="{FF2B5EF4-FFF2-40B4-BE49-F238E27FC236}">
                <a16:creationId xmlns:a16="http://schemas.microsoft.com/office/drawing/2014/main" xmlns="" id="{3BE3594D-F83D-438F-BB5C-7453F9B29346}"/>
              </a:ext>
            </a:extLst>
          </p:cNvPr>
          <p:cNvSpPr/>
          <p:nvPr/>
        </p:nvSpPr>
        <p:spPr>
          <a:xfrm>
            <a:off x="479376" y="4091332"/>
            <a:ext cx="5544616" cy="1743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Easily accessible </a:t>
            </a:r>
            <a:r>
              <a:rPr lang="en-GB" dirty="0">
                <a:solidFill>
                  <a:srgbClr val="00B1D4"/>
                </a:solidFill>
              </a:rPr>
              <a:t>central repository of information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1D4"/>
                </a:solidFill>
              </a:rPr>
              <a:t>Automated business processes saving 80% admin time </a:t>
            </a:r>
            <a:r>
              <a:rPr lang="en-GB" dirty="0">
                <a:solidFill>
                  <a:srgbClr val="3F4354"/>
                </a:solidFill>
              </a:rPr>
              <a:t>to process ship inspections  </a:t>
            </a:r>
          </a:p>
          <a:p>
            <a:pPr marL="285750" indent="-285750">
              <a:lnSpc>
                <a:spcPts val="2400"/>
              </a:lnSpc>
              <a:spcAft>
                <a:spcPts val="500"/>
              </a:spcAft>
              <a:buClr>
                <a:srgbClr val="00B1D4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3F4354"/>
                </a:solidFill>
              </a:rPr>
              <a:t>Organisation has </a:t>
            </a:r>
            <a:r>
              <a:rPr lang="en-GB" dirty="0">
                <a:solidFill>
                  <a:srgbClr val="00B1D4"/>
                </a:solidFill>
              </a:rPr>
              <a:t>saved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the equivalent of </a:t>
            </a:r>
            <a:r>
              <a:rPr lang="en-GB" dirty="0">
                <a:solidFill>
                  <a:srgbClr val="00B1D4"/>
                </a:solidFill>
              </a:rPr>
              <a:t>£1 million per annum</a:t>
            </a:r>
            <a:r>
              <a:rPr lang="en-GB" dirty="0"/>
              <a:t> </a:t>
            </a:r>
            <a:r>
              <a:rPr lang="en-GB" dirty="0">
                <a:solidFill>
                  <a:srgbClr val="3F4354"/>
                </a:solidFill>
              </a:rPr>
              <a:t>in staff costs </a:t>
            </a:r>
            <a:endParaRPr lang="en-GB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1E40AF-24FA-4C57-88A9-9172498D7A2A}"/>
              </a:ext>
            </a:extLst>
          </p:cNvPr>
          <p:cNvSpPr/>
          <p:nvPr/>
        </p:nvSpPr>
        <p:spPr>
          <a:xfrm>
            <a:off x="9480376" y="5229226"/>
            <a:ext cx="2711624" cy="9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5" name="Рисунок 25">
            <a:extLst>
              <a:ext uri="{FF2B5EF4-FFF2-40B4-BE49-F238E27FC236}">
                <a16:creationId xmlns:a16="http://schemas.microsoft.com/office/drawing/2014/main" xmlns="" id="{54480EBB-BBAE-44C2-B619-2A5D5A0D5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75" y="5318919"/>
            <a:ext cx="247083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9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SIS - Transforming Business Processes inc. Case Studies v2.7.potx" id="{334F5294-800F-4033-8235-AB7CCCA0CD15}" vid="{0ADA88CE-DC88-457D-B1E8-2E7C82655B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THESIS - Transforming Business Processes inc. Case Studies</Template>
  <TotalTime>8</TotalTime>
  <Words>788</Words>
  <Application>Microsoft Office PowerPoint</Application>
  <PresentationFormat>Widescreen</PresentationFormat>
  <Paragraphs>183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Wingdings</vt:lpstr>
      <vt:lpstr>Arial</vt:lpstr>
      <vt:lpstr>Microsoft Sans Serif</vt:lpstr>
      <vt:lpstr>Open Sans Semibold</vt:lpstr>
      <vt:lpstr>Museo Sans Cyrl 500</vt:lpstr>
      <vt:lpstr>Calibri</vt:lpstr>
      <vt:lpstr>Open Sans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</dc:creator>
  <cp:lastModifiedBy>Leigh Hill</cp:lastModifiedBy>
  <cp:revision>1</cp:revision>
  <dcterms:created xsi:type="dcterms:W3CDTF">2020-04-21T10:05:21Z</dcterms:created>
  <dcterms:modified xsi:type="dcterms:W3CDTF">2020-04-21T10:59:36Z</dcterms:modified>
</cp:coreProperties>
</file>